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7" r:id="rId2"/>
    <p:sldId id="261" r:id="rId3"/>
    <p:sldId id="267" r:id="rId4"/>
    <p:sldId id="270" r:id="rId5"/>
    <p:sldId id="258" r:id="rId6"/>
    <p:sldId id="272" r:id="rId7"/>
    <p:sldId id="277" r:id="rId8"/>
    <p:sldId id="276" r:id="rId9"/>
    <p:sldId id="275" r:id="rId10"/>
    <p:sldId id="271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0" d="100"/>
          <a:sy n="110" d="100"/>
        </p:scale>
        <p:origin x="8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dsoo.ru/Primernie_rabochie_progra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xmlns="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xmlns="" id="{0457E147-2F53-48D4-8F04-C3F1502156C3}"/>
              </a:ext>
            </a:extLst>
          </p:cNvPr>
          <p:cNvSpPr/>
          <p:nvPr/>
        </p:nvSpPr>
        <p:spPr>
          <a:xfrm>
            <a:off x="5061000" y="0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B92C58A-720C-4674-ABAB-45F25F1D7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2" b="273"/>
          <a:stretch>
            <a:fillRect/>
          </a:stretch>
        </p:blipFill>
        <p:spPr>
          <a:xfrm>
            <a:off x="5218485" y="0"/>
            <a:ext cx="7132515" cy="6858000"/>
          </a:xfrm>
          <a:custGeom>
            <a:avLst/>
            <a:gdLst>
              <a:gd name="connsiteX0" fmla="*/ 323103 w 7132515"/>
              <a:gd name="connsiteY0" fmla="*/ 0 h 6858000"/>
              <a:gd name="connsiteX1" fmla="*/ 7132515 w 7132515"/>
              <a:gd name="connsiteY1" fmla="*/ 3934 h 6858000"/>
              <a:gd name="connsiteX2" fmla="*/ 7132515 w 7132515"/>
              <a:gd name="connsiteY2" fmla="*/ 6164796 h 6858000"/>
              <a:gd name="connsiteX3" fmla="*/ 7130999 w 7132515"/>
              <a:gd name="connsiteY3" fmla="*/ 6858000 h 6858000"/>
              <a:gd name="connsiteX4" fmla="*/ 3375537 w 7132515"/>
              <a:gd name="connsiteY4" fmla="*/ 6850527 h 6858000"/>
              <a:gd name="connsiteX5" fmla="*/ 2915939 w 7132515"/>
              <a:gd name="connsiteY5" fmla="*/ 6341348 h 6858000"/>
              <a:gd name="connsiteX6" fmla="*/ 1485600 w 7132515"/>
              <a:gd name="connsiteY6" fmla="*/ 5743080 h 6858000"/>
              <a:gd name="connsiteX7" fmla="*/ 807500 w 7132515"/>
              <a:gd name="connsiteY7" fmla="*/ 4277840 h 6858000"/>
              <a:gd name="connsiteX8" fmla="*/ 1686448 w 7132515"/>
              <a:gd name="connsiteY8" fmla="*/ 2746388 h 6858000"/>
              <a:gd name="connsiteX9" fmla="*/ 36697 w 7132515"/>
              <a:gd name="connsiteY9" fmla="*/ 1100695 h 6858000"/>
              <a:gd name="connsiteX10" fmla="*/ 323103 w 713251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2515" h="6858000">
                <a:moveTo>
                  <a:pt x="323103" y="0"/>
                </a:moveTo>
                <a:lnTo>
                  <a:pt x="7132515" y="3934"/>
                </a:lnTo>
                <a:lnTo>
                  <a:pt x="7132515" y="6164796"/>
                </a:lnTo>
                <a:lnTo>
                  <a:pt x="7130999" y="6858000"/>
                </a:lnTo>
                <a:lnTo>
                  <a:pt x="3375537" y="6850527"/>
                </a:lnTo>
                <a:cubicBezTo>
                  <a:pt x="3222337" y="6685797"/>
                  <a:pt x="3230929" y="6525922"/>
                  <a:pt x="2915939" y="6341348"/>
                </a:cubicBezTo>
                <a:cubicBezTo>
                  <a:pt x="2600950" y="6156773"/>
                  <a:pt x="2240432" y="6084893"/>
                  <a:pt x="1485600" y="5743080"/>
                </a:cubicBezTo>
                <a:cubicBezTo>
                  <a:pt x="807368" y="5413888"/>
                  <a:pt x="625932" y="5030784"/>
                  <a:pt x="807500" y="4277840"/>
                </a:cubicBezTo>
                <a:cubicBezTo>
                  <a:pt x="989068" y="3524897"/>
                  <a:pt x="1786157" y="3644914"/>
                  <a:pt x="1686448" y="2746388"/>
                </a:cubicBezTo>
                <a:cubicBezTo>
                  <a:pt x="1586740" y="1847861"/>
                  <a:pt x="123942" y="1675751"/>
                  <a:pt x="36697" y="1100695"/>
                </a:cubicBezTo>
                <a:cubicBezTo>
                  <a:pt x="-13158" y="766956"/>
                  <a:pt x="-75736" y="533982"/>
                  <a:pt x="32310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0B72969-8567-490C-A9E2-92C86A6A4966}"/>
              </a:ext>
            </a:extLst>
          </p:cNvPr>
          <p:cNvSpPr txBox="1"/>
          <p:nvPr/>
        </p:nvSpPr>
        <p:spPr>
          <a:xfrm>
            <a:off x="532292" y="1447024"/>
            <a:ext cx="44282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Система оценки достижения планируемых результатов в соответствии с требованиями актуализированного ФГОС НОО и ООО</a:t>
            </a: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xmlns="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:a16="http://schemas.microsoft.com/office/drawing/2014/main" xmlns="" id="{C34DCA2E-1C0A-45C1-9FCE-E59F58180955}"/>
              </a:ext>
            </a:extLst>
          </p:cNvPr>
          <p:cNvSpPr/>
          <p:nvPr/>
        </p:nvSpPr>
        <p:spPr>
          <a:xfrm>
            <a:off x="5121165" y="2911499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A6715CEE-6A13-49AC-9537-D9425C1C1BD6}"/>
              </a:ext>
            </a:extLst>
          </p:cNvPr>
          <p:cNvSpPr/>
          <p:nvPr/>
        </p:nvSpPr>
        <p:spPr>
          <a:xfrm rot="1483570">
            <a:off x="4011193" y="2531889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90269D15-39A6-44D5-A69F-0D6D88177B66}"/>
              </a:ext>
            </a:extLst>
          </p:cNvPr>
          <p:cNvSpPr/>
          <p:nvPr/>
        </p:nvSpPr>
        <p:spPr>
          <a:xfrm>
            <a:off x="4572996" y="3744001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EA72F473-C12A-41E5-A556-4A27F0BB46D6}"/>
              </a:ext>
            </a:extLst>
          </p:cNvPr>
          <p:cNvSpPr/>
          <p:nvPr/>
        </p:nvSpPr>
        <p:spPr>
          <a:xfrm>
            <a:off x="5744671" y="342231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0" y="80688"/>
            <a:ext cx="8590670" cy="723651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1"/>
                </a:solidFill>
              </a:rPr>
              <a:t>Особенности оценки личностных результатов</a:t>
            </a:r>
            <a:endParaRPr lang="ru-RU" sz="27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994500" y="309608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r="24694"/>
          <a:stretch>
            <a:fillRect/>
          </a:stretch>
        </p:blipFill>
        <p:spPr>
          <a:xfrm>
            <a:off x="8436000" y="1"/>
            <a:ext cx="4005000" cy="6858000"/>
          </a:xfr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650120" y="1764000"/>
            <a:ext cx="79633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Сформированность</a:t>
            </a:r>
            <a:r>
              <a:rPr lang="ru-RU" sz="2000" dirty="0"/>
              <a:t> личностных </a:t>
            </a:r>
            <a:r>
              <a:rPr lang="ru-RU" sz="2000" dirty="0" smtClean="0"/>
              <a:t>универсальных учебных действий (самоопределение</a:t>
            </a:r>
            <a:r>
              <a:rPr lang="ru-RU" sz="2000" dirty="0"/>
              <a:t>, морально-этическая ориентация).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Не </a:t>
            </a:r>
            <a:r>
              <a:rPr lang="ru-RU" sz="2000" dirty="0"/>
              <a:t>подлежат итоговой оценке.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Оценка </a:t>
            </a:r>
            <a:r>
              <a:rPr lang="ru-RU" sz="2000" dirty="0"/>
              <a:t>осуществляется в ходе внешних </a:t>
            </a:r>
            <a:r>
              <a:rPr lang="ru-RU" sz="2000" dirty="0" smtClean="0"/>
              <a:t>мониторинговых </a:t>
            </a:r>
            <a:r>
              <a:rPr lang="ru-RU" sz="2000" dirty="0"/>
              <a:t>исследований на основе централизованно разработанного инструментария.</a:t>
            </a:r>
          </a:p>
        </p:txBody>
      </p:sp>
    </p:spTree>
    <p:extLst>
      <p:ext uri="{BB962C8B-B14F-4D97-AF65-F5344CB8AC3E}">
        <p14:creationId xmlns:p14="http://schemas.microsoft.com/office/powerpoint/2010/main" val="20523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51" y="2619000"/>
            <a:ext cx="5280898" cy="1325563"/>
          </a:xfrm>
        </p:spPr>
        <p:txBody>
          <a:bodyPr/>
          <a:lstStyle/>
          <a:p>
            <a:r>
              <a:rPr lang="ru-RU" dirty="0"/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E876D53-9175-4A4B-AD82-D040A0F42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1000" y="2034000"/>
            <a:ext cx="5489575" cy="292576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 1 сентября 2022 года вступает в силу обновленный образовательный стандарт начального общего (НОО) и основного общего образования (ООО).</a:t>
            </a:r>
          </a:p>
          <a:p>
            <a:endParaRPr lang="ru-RU" sz="2200" dirty="0" smtClean="0"/>
          </a:p>
          <a:p>
            <a:r>
              <a:rPr lang="ru-RU" sz="2200" dirty="0" smtClean="0"/>
              <a:t>В Свердловской области принято решение о переходе с 01.09.2022 на новый ФГОС с 1 по 9 класс.</a:t>
            </a:r>
            <a:endParaRPr lang="ru-RU" sz="2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00" y="1089000"/>
            <a:ext cx="2981325" cy="4171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000" y="1089000"/>
            <a:ext cx="28860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571065" cy="13341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Ключевые изменения в обновленных </a:t>
            </a:r>
            <a:br>
              <a:rPr lang="ru-RU" sz="3000" b="1" dirty="0" smtClean="0">
                <a:solidFill>
                  <a:schemeClr val="accent1"/>
                </a:solidFill>
              </a:rPr>
            </a:br>
            <a:r>
              <a:rPr lang="ru-RU" sz="3000" b="1" dirty="0" smtClean="0">
                <a:solidFill>
                  <a:schemeClr val="accent1"/>
                </a:solidFill>
              </a:rPr>
              <a:t>ФГОС НОО и ООО</a:t>
            </a:r>
            <a:endParaRPr lang="ru-RU" sz="3000" dirty="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AF9E557-6DB4-4D75-A7F3-7C22DD2BB921}"/>
              </a:ext>
            </a:extLst>
          </p:cNvPr>
          <p:cNvSpPr txBox="1"/>
          <p:nvPr/>
        </p:nvSpPr>
        <p:spPr>
          <a:xfrm>
            <a:off x="5008337" y="3566650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Функциональная грамотность</a:t>
            </a:r>
            <a:endParaRPr lang="ru-RU" sz="20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4905319" y="4252267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Введено понятие Функциональная грамотность</a:t>
            </a:r>
            <a:endParaRPr lang="ru-RU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118153" y="171827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Конкретизация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140384" y="2081213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Каждое требование раскрыто и четко сформулировано</a:t>
            </a:r>
            <a:endParaRPr lang="ru-RU" sz="14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332429" y="190156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91451" y="197757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77428C-C8E3-4F13-9B07-D952BAE0A625}"/>
              </a:ext>
            </a:extLst>
          </p:cNvPr>
          <p:cNvSpPr txBox="1"/>
          <p:nvPr/>
        </p:nvSpPr>
        <p:spPr>
          <a:xfrm>
            <a:off x="1059000" y="361247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Вариативность</a:t>
            </a:r>
            <a:endParaRPr lang="ru-RU" sz="20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067516" y="4049678"/>
            <a:ext cx="3036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Ш</a:t>
            </a:r>
            <a:r>
              <a:rPr lang="ru-RU" sz="1400" dirty="0" smtClean="0"/>
              <a:t>колам </a:t>
            </a:r>
            <a:r>
              <a:rPr lang="ru-RU" sz="1400" dirty="0"/>
              <a:t>дана возможность разрабатывать и реализовывать индивидуальные учебные планы и программы, предусматривающие углубленное изучение отдельных учебных предметов</a:t>
            </a:r>
            <a:endParaRPr lang="ru-RU" sz="14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332429" y="382353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91331" y="389955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994500" y="309608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F2C177D-69FA-4FF9-92B0-AC79992235DD}"/>
              </a:ext>
            </a:extLst>
          </p:cNvPr>
          <p:cNvSpPr txBox="1"/>
          <p:nvPr/>
        </p:nvSpPr>
        <p:spPr>
          <a:xfrm>
            <a:off x="4946662" y="1731353"/>
            <a:ext cx="2583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Патриотическое воспитание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4919257" y="2380185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Раньше </a:t>
            </a:r>
            <a:r>
              <a:rPr lang="ru-RU" sz="1400" dirty="0"/>
              <a:t>прописывалось, что оно должно быть, а сейчас у него появились конкретные черты</a:t>
            </a:r>
            <a:endParaRPr lang="ru-RU" sz="1400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4064312" y="1845902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4123334" y="188115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3F4C39-23A9-4584-A2F4-D4EAD417F8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9524" y="1134000"/>
            <a:ext cx="3961042" cy="4634419"/>
          </a:xfrm>
        </p:spPr>
      </p:pic>
      <p:sp>
        <p:nvSpPr>
          <p:cNvPr id="37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4164526" y="3760293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4213353" y="383630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571065" cy="133410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accent1"/>
                </a:solidFill>
              </a:rPr>
              <a:t>Ключевые изменения в обновленных </a:t>
            </a:r>
            <a:br>
              <a:rPr lang="ru-RU" sz="3000" b="1" dirty="0" smtClean="0">
                <a:solidFill>
                  <a:schemeClr val="accent1"/>
                </a:solidFill>
              </a:rPr>
            </a:br>
            <a:r>
              <a:rPr lang="ru-RU" sz="3000" b="1" dirty="0" smtClean="0">
                <a:solidFill>
                  <a:schemeClr val="accent1"/>
                </a:solidFill>
              </a:rPr>
              <a:t>ФГОС НОО и ООО</a:t>
            </a:r>
            <a:endParaRPr lang="ru-RU" sz="3000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118152" y="1718274"/>
            <a:ext cx="475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Второй иностранный язык </a:t>
            </a:r>
            <a:endParaRPr lang="ru-RU" sz="2000" b="1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118152" y="2208406"/>
            <a:ext cx="529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Второй иностранный язык перестал быть обязательным. </a:t>
            </a:r>
            <a:r>
              <a:rPr lang="ru-RU" sz="1400" dirty="0" smtClean="0"/>
              <a:t>По заявлению </a:t>
            </a:r>
            <a:r>
              <a:rPr lang="ru-RU" sz="1400" dirty="0"/>
              <a:t>родителей и </a:t>
            </a:r>
            <a:r>
              <a:rPr lang="ru-RU" sz="1400" dirty="0" smtClean="0"/>
              <a:t>при возможности </a:t>
            </a:r>
            <a:r>
              <a:rPr lang="ru-RU" sz="1400" dirty="0"/>
              <a:t>школы.</a:t>
            </a:r>
            <a:endParaRPr lang="ru-RU" sz="14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332429" y="1901560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91451" y="1977574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994500" y="309608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3F4C39-23A9-4584-A2F4-D4EAD417F8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67" y="1245038"/>
            <a:ext cx="5332501" cy="3555000"/>
          </a:xfrm>
        </p:spPr>
      </p:pic>
      <p:sp>
        <p:nvSpPr>
          <p:cNvPr id="21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332429" y="3437369"/>
            <a:ext cx="613694" cy="6136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91451" y="351338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45FF915-C8A5-4583-8183-5F355A51380B}"/>
              </a:ext>
            </a:extLst>
          </p:cNvPr>
          <p:cNvSpPr txBox="1"/>
          <p:nvPr/>
        </p:nvSpPr>
        <p:spPr>
          <a:xfrm>
            <a:off x="1176664" y="3310270"/>
            <a:ext cx="4752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Четко прописаны требования к результатам по всем предметам</a:t>
            </a:r>
            <a:endParaRPr lang="ru-RU" sz="20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125834" y="4073580"/>
            <a:ext cx="529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https://fgosreestr.ru</a:t>
            </a:r>
            <a:r>
              <a:rPr lang="en-US" sz="1400" dirty="0" smtClean="0">
                <a:hlinkClick r:id="rId3"/>
              </a:rPr>
              <a:t>/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edsoo.ru/Primernie_rabochie_progra.htm</a:t>
            </a:r>
            <a:endParaRPr lang="ru-RU" sz="1400" dirty="0" smtClean="0"/>
          </a:p>
          <a:p>
            <a:r>
              <a:rPr lang="ru-RU" sz="1400" dirty="0" smtClean="0"/>
              <a:t>Примерные рабочие программы.</a:t>
            </a:r>
            <a:endParaRPr lang="ru-RU" sz="140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88976" y="4990778"/>
            <a:ext cx="65370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 ближайшем будущем будут появляться новые учебно-методические комплексы по английскому языку, которые соответствуют обновленным ФГОС. Сейчас необходимо сверить программу с имеющимися в школе УМК. Если в учебнике не хватает какой либо темы, необходимо решить, где взять информацию (из других учебников, онлайн ресурсов и т.д.)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923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65125"/>
            <a:ext cx="11295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Требования к результатам </a:t>
            </a:r>
            <a:r>
              <a:rPr lang="ru-RU" sz="4000" dirty="0"/>
              <a:t>по иностранному </a:t>
            </a:r>
            <a:r>
              <a:rPr lang="ru-RU" sz="4000" dirty="0" smtClean="0"/>
              <a:t>языку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500" dirty="0"/>
              <a:t>развитые навыки во всех видах речевой деятельности: говорении, </a:t>
            </a:r>
            <a:r>
              <a:rPr lang="ru-RU" sz="2500" dirty="0" err="1"/>
              <a:t>аудировании</a:t>
            </a:r>
            <a:r>
              <a:rPr lang="ru-RU" sz="2500" dirty="0"/>
              <a:t>, смысловом чтении, письменной речи, фонетике, орфографии и пунктуации (всего 12 требований)</a:t>
            </a:r>
            <a:r>
              <a:rPr lang="en-US" sz="2500" dirty="0" smtClean="0"/>
              <a:t>.</a:t>
            </a:r>
            <a:endParaRPr lang="ru-RU" sz="2500" dirty="0" smtClean="0"/>
          </a:p>
          <a:p>
            <a:pPr marL="0" indent="0">
              <a:buNone/>
            </a:pPr>
            <a:endParaRPr lang="ru-RU" sz="2000" dirty="0"/>
          </a:p>
          <a:p>
            <a:r>
              <a:rPr lang="ru-RU" sz="2500" dirty="0"/>
              <a:t>количественные нормативы: употребление в устной и письменной речи не менее 1350 изученных лексических единиц (слов, словосочетаний, речевых клише)</a:t>
            </a:r>
            <a:r>
              <a:rPr lang="en-US" sz="2500" dirty="0" smtClean="0"/>
              <a:t>.</a:t>
            </a:r>
            <a:endParaRPr lang="ru-RU" sz="2500" dirty="0" smtClean="0"/>
          </a:p>
          <a:p>
            <a:pPr marL="0" indent="0">
              <a:buNone/>
            </a:pPr>
            <a:endParaRPr lang="ru-RU" sz="2000" dirty="0"/>
          </a:p>
          <a:p>
            <a:r>
              <a:rPr lang="ru-RU" sz="2500" dirty="0"/>
              <a:t>взаимосвязанность предметных с </a:t>
            </a:r>
            <a:r>
              <a:rPr lang="ru-RU" sz="2500" dirty="0" err="1"/>
              <a:t>метапредметными</a:t>
            </a:r>
            <a:r>
              <a:rPr lang="ru-RU" sz="2500" dirty="0"/>
              <a:t> и личностными результатами (опыт практической деятельности в повседневной жизни, умение участвовать в научно-исследовательской и проектной деятельности)</a:t>
            </a:r>
            <a:r>
              <a:rPr lang="en-US" sz="2500" dirty="0" smtClean="0"/>
              <a:t>.</a:t>
            </a:r>
            <a:endParaRPr lang="ru-RU" sz="2500" dirty="0"/>
          </a:p>
          <a:p>
            <a:pPr marL="0" indent="0">
              <a:buNone/>
            </a:pPr>
            <a:endParaRPr lang="ru-RU" sz="25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41C58A3-8063-4463-AEBA-ACD78152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60" y="4824000"/>
            <a:ext cx="2551840" cy="22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0" y="80688"/>
            <a:ext cx="8590670" cy="723651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1"/>
                </a:solidFill>
              </a:rPr>
              <a:t>Система </a:t>
            </a:r>
            <a:r>
              <a:rPr lang="ru-RU" sz="2700" b="1" dirty="0">
                <a:solidFill>
                  <a:schemeClr val="accent1"/>
                </a:solidFill>
              </a:rPr>
              <a:t>оценки достижения планируемых </a:t>
            </a:r>
            <a:r>
              <a:rPr lang="ru-RU" sz="2700" b="1" dirty="0" smtClean="0">
                <a:solidFill>
                  <a:schemeClr val="accent1"/>
                </a:solidFill>
              </a:rPr>
              <a:t>результатов</a:t>
            </a:r>
            <a:endParaRPr lang="ru-RU" sz="2700" b="1" dirty="0">
              <a:solidFill>
                <a:schemeClr val="accent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710952" y="921424"/>
            <a:ext cx="7558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</a:t>
            </a:r>
            <a:r>
              <a:rPr lang="ru-RU" sz="2000" b="1" dirty="0"/>
              <a:t>тверждается </a:t>
            </a:r>
            <a:r>
              <a:rPr lang="ru-RU" sz="2000" b="1" dirty="0"/>
              <a:t>Положением и является локальным актом школы.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994500" y="309608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650120" y="1818812"/>
            <a:ext cx="8145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Система оценки включает процедуры внутренней и </a:t>
            </a:r>
            <a:r>
              <a:rPr lang="ru-RU" sz="2000" b="1" dirty="0"/>
              <a:t>внешней оценки</a:t>
            </a:r>
            <a:r>
              <a:rPr lang="ru-RU" sz="2000" b="1" dirty="0"/>
              <a:t>.</a:t>
            </a:r>
          </a:p>
          <a:p>
            <a:r>
              <a:rPr lang="ru-RU" sz="2000" u="sng" dirty="0"/>
              <a:t>Внутренняя </a:t>
            </a:r>
            <a:r>
              <a:rPr lang="ru-RU" sz="2000" u="sng" dirty="0" smtClean="0"/>
              <a:t>оценка:</a:t>
            </a:r>
            <a:endParaRPr lang="ru-RU" sz="2000" u="sng" dirty="0"/>
          </a:p>
          <a:p>
            <a:r>
              <a:rPr lang="ru-RU" sz="2000" dirty="0" smtClean="0"/>
              <a:t>- стартовая педагогическая диагностика;</a:t>
            </a:r>
            <a:endParaRPr lang="ru-RU" sz="2000" dirty="0"/>
          </a:p>
          <a:p>
            <a:r>
              <a:rPr lang="ru-RU" sz="2000" dirty="0" smtClean="0"/>
              <a:t>- текущая и тематическая оценка;</a:t>
            </a:r>
          </a:p>
          <a:p>
            <a:r>
              <a:rPr lang="ru-RU" sz="2000" dirty="0" smtClean="0"/>
              <a:t>- портфолио;</a:t>
            </a:r>
          </a:p>
          <a:p>
            <a:r>
              <a:rPr lang="ru-RU" sz="2000" dirty="0" smtClean="0"/>
              <a:t>- </a:t>
            </a:r>
            <a:r>
              <a:rPr lang="ru-RU" sz="2000" dirty="0" err="1"/>
              <a:t>в</a:t>
            </a:r>
            <a:r>
              <a:rPr lang="ru-RU" sz="2000" dirty="0" err="1" smtClean="0"/>
              <a:t>нутришкольный</a:t>
            </a:r>
            <a:r>
              <a:rPr lang="ru-RU" sz="2000" dirty="0" smtClean="0"/>
              <a:t> мониторинг образовательных достижений.</a:t>
            </a:r>
            <a:endParaRPr lang="ru-RU" sz="2000" dirty="0"/>
          </a:p>
          <a:p>
            <a:endParaRPr lang="ru-RU" sz="2000" dirty="0"/>
          </a:p>
          <a:p>
            <a:r>
              <a:rPr lang="ru-RU" sz="2000" u="sng" dirty="0" smtClean="0"/>
              <a:t>Внешняя оценка:</a:t>
            </a:r>
            <a:endParaRPr lang="ru-RU" sz="2000" u="sng" dirty="0"/>
          </a:p>
          <a:p>
            <a:r>
              <a:rPr lang="ru-RU" sz="2000" dirty="0" smtClean="0"/>
              <a:t>- независимая </a:t>
            </a:r>
            <a:r>
              <a:rPr lang="ru-RU" sz="2000" dirty="0"/>
              <a:t>оценка качества образования;</a:t>
            </a:r>
          </a:p>
          <a:p>
            <a:pPr marL="342900" indent="-342900">
              <a:buFontTx/>
              <a:buChar char="-"/>
            </a:pPr>
            <a:r>
              <a:rPr lang="ru-RU" sz="2000" dirty="0" smtClean="0"/>
              <a:t>мониторинговые </a:t>
            </a:r>
            <a:r>
              <a:rPr lang="ru-RU" sz="2000" dirty="0"/>
              <a:t>исследования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муниципального</a:t>
            </a:r>
            <a:r>
              <a:rPr lang="ru-RU" sz="2000" dirty="0"/>
              <a:t>, </a:t>
            </a:r>
            <a:r>
              <a:rPr lang="ru-RU" sz="2000" dirty="0" smtClean="0"/>
              <a:t>регионального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и </a:t>
            </a:r>
            <a:r>
              <a:rPr lang="ru-RU" sz="2000" dirty="0"/>
              <a:t>федерального уровней.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000" y="3654000"/>
            <a:ext cx="6263675" cy="31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00" y="365125"/>
            <a:ext cx="11295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Система оценки планируемых результатов должна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378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/>
              <a:t>отражать содержание и критерии оценки, формы представления результатов оценочной деятельности;</a:t>
            </a:r>
          </a:p>
          <a:p>
            <a:pPr lvl="0"/>
            <a:r>
              <a:rPr lang="ru-RU" sz="2400" dirty="0"/>
              <a:t>обеспечивать комплексный подход к оценке результатов освоения рабочей программы;</a:t>
            </a:r>
          </a:p>
          <a:p>
            <a:pPr lvl="0"/>
            <a:r>
              <a:rPr lang="ru-RU" sz="2400" dirty="0"/>
              <a:t>предусматривать оценку и учет результатов использования разнообразных методов и форм </a:t>
            </a:r>
            <a:r>
              <a:rPr lang="ru-RU" sz="2400" dirty="0" smtClean="0"/>
              <a:t>обучения (проектов</a:t>
            </a:r>
            <a:r>
              <a:rPr lang="ru-RU" sz="2400" dirty="0"/>
              <a:t>, практических, командных, исследовательских, творческих работ, самоанализа и самооценки, </a:t>
            </a:r>
            <a:r>
              <a:rPr lang="ru-RU" sz="2400" dirty="0" err="1"/>
              <a:t>взаимооценки</a:t>
            </a:r>
            <a:r>
              <a:rPr lang="ru-RU" sz="2400" dirty="0"/>
              <a:t>, наблюдения, испытаний, динамических показателей освоения навыков и знаний, в том числе формируемых с использованием цифровых </a:t>
            </a:r>
            <a:r>
              <a:rPr lang="ru-RU" sz="2400" dirty="0" smtClean="0"/>
              <a:t>технологий);</a:t>
            </a:r>
            <a:endParaRPr lang="ru-RU" sz="2400" dirty="0"/>
          </a:p>
          <a:p>
            <a:pPr lvl="0"/>
            <a:r>
              <a:rPr lang="ru-RU" sz="2400" dirty="0"/>
              <a:t>предусматривать оценку динамики учебных достижений учеников;</a:t>
            </a:r>
          </a:p>
          <a:p>
            <a:pPr lvl="0"/>
            <a:r>
              <a:rPr lang="ru-RU" sz="2400" dirty="0"/>
              <a:t>обеспечивать возможность получения объективной информации о качестве подготовки учеников в интересах всех участников образовательных отношений.</a:t>
            </a:r>
          </a:p>
          <a:p>
            <a:pPr marL="0" indent="0">
              <a:buNone/>
            </a:pPr>
            <a:endParaRPr lang="ru-RU" sz="25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41C58A3-8063-4463-AEBA-ACD78152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60" y="5094000"/>
            <a:ext cx="2551840" cy="198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0" y="80688"/>
            <a:ext cx="8590670" cy="723651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1"/>
                </a:solidFill>
              </a:rPr>
              <a:t>Особенности оценки </a:t>
            </a:r>
            <a:r>
              <a:rPr lang="ru-RU" sz="2700" b="1" dirty="0" err="1" smtClean="0">
                <a:solidFill>
                  <a:schemeClr val="accent1"/>
                </a:solidFill>
              </a:rPr>
              <a:t>метапредметных</a:t>
            </a:r>
            <a:r>
              <a:rPr lang="ru-RU" sz="2700" b="1" dirty="0" smtClean="0">
                <a:solidFill>
                  <a:schemeClr val="accent1"/>
                </a:solidFill>
              </a:rPr>
              <a:t> результатов</a:t>
            </a:r>
            <a:endParaRPr lang="ru-RU" sz="27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994500" y="309608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1" r="31821"/>
          <a:stretch>
            <a:fillRect/>
          </a:stretch>
        </p:blipFill>
        <p:spPr>
          <a:xfrm>
            <a:off x="8612562" y="0"/>
            <a:ext cx="3960812" cy="6858000"/>
          </a:xfr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650120" y="1764000"/>
            <a:ext cx="7963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Метапредметные</a:t>
            </a:r>
            <a:r>
              <a:rPr lang="ru-RU" sz="2000" dirty="0"/>
              <a:t> результаты включают в себя способность использовать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универсальные </a:t>
            </a:r>
            <a:r>
              <a:rPr lang="ru-RU" sz="2000" dirty="0"/>
              <a:t>учебные действия,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ключевые </a:t>
            </a:r>
            <a:r>
              <a:rPr lang="ru-RU" sz="2000" dirty="0"/>
              <a:t>компетенции и </a:t>
            </a:r>
            <a:r>
              <a:rPr lang="ru-RU" sz="2000" dirty="0" err="1"/>
              <a:t>межпредметные</a:t>
            </a:r>
            <a:r>
              <a:rPr lang="ru-RU" sz="2000" dirty="0"/>
              <a:t> понятия в учебной, познавательной и социальной практике;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умение </a:t>
            </a:r>
            <a:r>
              <a:rPr lang="ru-RU" sz="2000" dirty="0"/>
              <a:t>самостоятельно </a:t>
            </a:r>
            <a:r>
              <a:rPr lang="ru-RU" sz="2000" dirty="0" smtClean="0"/>
              <a:t>планировать</a:t>
            </a:r>
            <a:r>
              <a:rPr lang="ru-RU" sz="2000" dirty="0"/>
              <a:t>, осуществлять образовательную </a:t>
            </a:r>
            <a:r>
              <a:rPr lang="ru-RU" sz="2000" dirty="0" smtClean="0"/>
              <a:t>деятельность</a:t>
            </a:r>
            <a:r>
              <a:rPr lang="ru-RU" sz="2000" dirty="0"/>
              <a:t>, строить </a:t>
            </a:r>
            <a:r>
              <a:rPr lang="ru-RU" sz="2000" dirty="0" smtClean="0"/>
              <a:t>индивидуальную </a:t>
            </a:r>
            <a:r>
              <a:rPr lang="ru-RU" sz="2000" dirty="0"/>
              <a:t>учебную траекторию.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Оценка </a:t>
            </a:r>
            <a:r>
              <a:rPr lang="ru-RU" sz="2000" dirty="0"/>
              <a:t>может проводиться в ходе различных процедур: комплексной работы, ВПР, создание портфолио (внутренняя накопительная оценка), защите индивидуального проекта (итоговая оценка). </a:t>
            </a:r>
          </a:p>
        </p:txBody>
      </p:sp>
    </p:spTree>
    <p:extLst>
      <p:ext uri="{BB962C8B-B14F-4D97-AF65-F5344CB8AC3E}">
        <p14:creationId xmlns:p14="http://schemas.microsoft.com/office/powerpoint/2010/main" val="18097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30" y="80688"/>
            <a:ext cx="8590670" cy="723651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1"/>
                </a:solidFill>
              </a:rPr>
              <a:t>Особенности оценки предметных результатов</a:t>
            </a:r>
            <a:endParaRPr lang="ru-RU" sz="27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994500" y="309608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0</a:t>
            </a:r>
            <a:r>
              <a:rPr lang="ru-RU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7" r="28427"/>
          <a:stretch>
            <a:fillRect/>
          </a:stretch>
        </p:blipFill>
        <p:spPr>
          <a:xfrm>
            <a:off x="8958263" y="0"/>
            <a:ext cx="3960812" cy="6857999"/>
          </a:xfr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696000" y="1003205"/>
            <a:ext cx="796338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</a:t>
            </a:r>
            <a:r>
              <a:rPr lang="ru-RU" sz="2000" dirty="0"/>
              <a:t>учебных действий с предметным содержанием: способность решать учебно-познавательные и учебно-практические задачи. </a:t>
            </a:r>
            <a:endParaRPr lang="ru-RU" sz="2000" dirty="0" smtClean="0"/>
          </a:p>
          <a:p>
            <a:pPr algn="just"/>
            <a:r>
              <a:rPr lang="ru-RU" sz="2000" dirty="0" smtClean="0"/>
              <a:t>	Для </a:t>
            </a:r>
            <a:r>
              <a:rPr lang="ru-RU" sz="2000" dirty="0"/>
              <a:t>оценки предметных результатов предлагаются </a:t>
            </a:r>
            <a:r>
              <a:rPr lang="ru-RU" sz="2000" dirty="0" smtClean="0"/>
              <a:t>следующие </a:t>
            </a:r>
            <a:r>
              <a:rPr lang="ru-RU" sz="2000" dirty="0"/>
              <a:t>критерии: </a:t>
            </a:r>
            <a:endParaRPr lang="ru-RU" sz="2000" dirty="0" smtClean="0"/>
          </a:p>
          <a:p>
            <a:pPr marL="342900" indent="-342900" algn="just">
              <a:buFontTx/>
              <a:buChar char="-"/>
            </a:pPr>
            <a:r>
              <a:rPr lang="ru-RU" sz="2000" u="sng" dirty="0" smtClean="0"/>
              <a:t>Знание </a:t>
            </a:r>
            <a:r>
              <a:rPr lang="ru-RU" sz="2000" u="sng" dirty="0"/>
              <a:t>и понимание</a:t>
            </a:r>
            <a:r>
              <a:rPr lang="ru-RU" sz="2000" dirty="0"/>
              <a:t>. В</a:t>
            </a:r>
            <a:r>
              <a:rPr lang="ru-RU" sz="2000" dirty="0" smtClean="0"/>
              <a:t>ключает знание и </a:t>
            </a:r>
            <a:r>
              <a:rPr lang="ru-RU" sz="2000" dirty="0"/>
              <a:t>понимание роли изучаемой области знания/вида </a:t>
            </a:r>
            <a:r>
              <a:rPr lang="ru-RU" sz="2000" dirty="0" smtClean="0"/>
              <a:t>деятельности </a:t>
            </a:r>
            <a:r>
              <a:rPr lang="ru-RU" sz="2000" dirty="0"/>
              <a:t>в различных контекстах, знание и понимание </a:t>
            </a:r>
            <a:r>
              <a:rPr lang="ru-RU" sz="2000" dirty="0" smtClean="0"/>
              <a:t>терминологии</a:t>
            </a:r>
            <a:r>
              <a:rPr lang="ru-RU" sz="2000" dirty="0"/>
              <a:t>, понятий и идей, а также процедурных знаний </a:t>
            </a:r>
            <a:r>
              <a:rPr lang="ru-RU" sz="2000" dirty="0" smtClean="0"/>
              <a:t>или алгоритмов.</a:t>
            </a:r>
          </a:p>
          <a:p>
            <a:pPr marL="342900" indent="-342900" algn="just">
              <a:buFontTx/>
              <a:buChar char="-"/>
            </a:pPr>
            <a:r>
              <a:rPr lang="ru-RU" sz="2000" u="sng" dirty="0"/>
              <a:t>Применение.</a:t>
            </a:r>
            <a:r>
              <a:rPr lang="ru-RU" sz="2000" dirty="0"/>
              <a:t> </a:t>
            </a:r>
            <a:r>
              <a:rPr lang="ru-RU" sz="2000" dirty="0" smtClean="0"/>
              <a:t>Использование </a:t>
            </a:r>
            <a:r>
              <a:rPr lang="ru-RU" sz="2000" dirty="0"/>
              <a:t>изучаемого материала при решении </a:t>
            </a:r>
            <a:r>
              <a:rPr lang="ru-RU" sz="2000" dirty="0" smtClean="0"/>
              <a:t>учебных задач</a:t>
            </a:r>
            <a:r>
              <a:rPr lang="ru-RU" sz="2000" dirty="0"/>
              <a:t>, различающихся сложностью предметного </a:t>
            </a:r>
            <a:r>
              <a:rPr lang="ru-RU" sz="2000" dirty="0" smtClean="0"/>
              <a:t>содержания, сочетанием </a:t>
            </a:r>
            <a:r>
              <a:rPr lang="ru-RU" sz="2000" dirty="0"/>
              <a:t>универсальных познавательных действий и </a:t>
            </a:r>
            <a:r>
              <a:rPr lang="ru-RU" sz="2000" dirty="0" smtClean="0"/>
              <a:t>операций</a:t>
            </a:r>
            <a:r>
              <a:rPr lang="ru-RU" sz="2000" dirty="0"/>
              <a:t>, степенью проработанности в учебном </a:t>
            </a:r>
            <a:r>
              <a:rPr lang="ru-RU" sz="2000" dirty="0" smtClean="0"/>
              <a:t>процессе;</a:t>
            </a:r>
          </a:p>
          <a:p>
            <a:pPr marL="342900" indent="-342900" algn="just">
              <a:buFontTx/>
              <a:buChar char="-"/>
            </a:pPr>
            <a:r>
              <a:rPr lang="ru-RU" sz="2000" u="sng" dirty="0"/>
              <a:t>Функциональность.</a:t>
            </a:r>
            <a:r>
              <a:rPr lang="ru-RU" sz="2000" dirty="0"/>
              <a:t> </a:t>
            </a:r>
            <a:r>
              <a:rPr lang="ru-RU" sz="2000" dirty="0" smtClean="0"/>
              <a:t>Включает осознанное </a:t>
            </a:r>
            <a:r>
              <a:rPr lang="ru-RU" sz="2000" dirty="0"/>
              <a:t>использование приобретённых знаний и способов </a:t>
            </a:r>
            <a:r>
              <a:rPr lang="ru-RU" sz="2000" dirty="0" smtClean="0"/>
              <a:t>действий </a:t>
            </a:r>
            <a:r>
              <a:rPr lang="ru-RU" sz="2000" dirty="0"/>
              <a:t>при решении </a:t>
            </a:r>
            <a:r>
              <a:rPr lang="ru-RU" sz="2000" dirty="0" err="1"/>
              <a:t>внеучебных</a:t>
            </a:r>
            <a:r>
              <a:rPr lang="ru-RU" sz="2000" dirty="0"/>
              <a:t> </a:t>
            </a:r>
            <a:r>
              <a:rPr lang="ru-RU" sz="2000" dirty="0" smtClean="0"/>
              <a:t>проблем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smtClean="0"/>
              <a:t>	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64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535</Words>
  <Application>Microsoft Office PowerPoint</Application>
  <PresentationFormat>Широкоэкранный</PresentationFormat>
  <Paragraphs>82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Ключевые изменения в обновленных  ФГОС НОО и ООО</vt:lpstr>
      <vt:lpstr>Ключевые изменения в обновленных  ФГОС НОО и ООО</vt:lpstr>
      <vt:lpstr>Требования к результатам по иностранному языку</vt:lpstr>
      <vt:lpstr>Система оценки достижения планируемых результатов</vt:lpstr>
      <vt:lpstr>Система оценки планируемых результатов должна</vt:lpstr>
      <vt:lpstr>Особенности оценки метапредметных результатов</vt:lpstr>
      <vt:lpstr>Особенности оценки предметных результатов</vt:lpstr>
      <vt:lpstr>Особенности оценки личностных результатов</vt:lpstr>
      <vt:lpstr>СПАСИБО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Admin</cp:lastModifiedBy>
  <cp:revision>31</cp:revision>
  <dcterms:created xsi:type="dcterms:W3CDTF">2020-11-01T12:52:57Z</dcterms:created>
  <dcterms:modified xsi:type="dcterms:W3CDTF">2022-03-15T10:39:27Z</dcterms:modified>
</cp:coreProperties>
</file>