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7" r:id="rId2"/>
    <p:sldId id="261" r:id="rId3"/>
    <p:sldId id="267" r:id="rId4"/>
    <p:sldId id="270" r:id="rId5"/>
    <p:sldId id="258" r:id="rId6"/>
    <p:sldId id="272" r:id="rId7"/>
    <p:sldId id="277" r:id="rId8"/>
    <p:sldId id="276" r:id="rId9"/>
    <p:sldId id="275" r:id="rId10"/>
    <p:sldId id="271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110" d="100"/>
          <a:sy n="110" d="100"/>
        </p:scale>
        <p:origin x="8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2F7B378-F3C3-41B8-8DD0-C5D620DAFC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901C03F-57BC-48E8-9722-8F93BB1458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3EABC-888E-45EE-8863-6B9DADE81BC7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8DD4E16-63A7-46D4-965F-DFEDEEC2FF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F3C3E9B-2E8C-428D-BB7E-0AA702DDAC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C2CC4-1C78-404B-A098-5CACD23DFB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001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E5A776-3F97-4299-AFB8-9607DF94E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DABD1B4-9E57-4BD4-81F5-AD9997A23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F6626D-2242-4C34-83D2-02E98BEF5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8123AF0-EA6C-459B-B732-DB2D79C0F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CC6188-CFB6-43C2-9349-FD96859CE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823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83FAD6-11EA-489A-A363-BEDC63A3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CD500A0-4AAC-4067-B9F1-2003436D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3AAABCB-729C-43E9-800C-52465EA13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439AD69-049B-4695-82B6-90F26809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636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798DA06-64B5-4510-A27E-BE7B3BC57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A58C18A-6119-4890-A99B-6AEF6E5A0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8A9E183-1F9C-4A45-93C6-002A250AD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22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9ECF8D-844C-4207-BAFA-BADE0FBA7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426469-404D-401F-95F6-E0C98645D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895BDFE-B10E-4FAF-A15D-F4FFD9782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B9061DF-27D3-42F9-9FB4-651396A7D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F6BC1DC-F4E9-4874-BE0B-D6D6744D3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1E5B1EA-92C7-47FC-BC38-1FAB347C1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634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16B7A6-6EAC-4BBF-948C-C8D5733C1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6D5E4AE-9B2E-46CA-8717-200A217D02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893BE01-4769-4E6A-8960-83538B200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7349CE3-EA6D-4380-B1AE-193EFD616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7A502A-D4FD-4860-9BFE-4FB90CE47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B6699D3-C1D9-45F6-B369-7F88E8BA6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796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2E499A-B1C5-45D5-BA03-DB7D34F1B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72902A6-0545-4C86-AEB4-D4D2026CD4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818021-F016-46DF-9876-A3BF58A4E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5377C4-5A91-434C-9B36-D20BBE5A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D638BE-7E3D-4F28-AB07-F72F16CC6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06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9977926-8E4F-4CE6-A757-91CAAD5EE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4434D3B-A7EE-494D-9948-39B8B4F12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02B6CD-1749-42A2-86BD-A05BF5EA9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030530-D506-4099-A747-AB201739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8CCE513-E3FF-416C-BA50-7558E370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39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E870FD-F4C7-49CF-B581-7F35094F9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C936A2-3190-4A74-A7F5-9A69B38EA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E91E77-A7CC-4598-930C-DC667BE90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197651-1A0A-4FF5-B49F-690FFDD85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87301F7-4AC7-44A9-9959-6C078369D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04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6F5AD-EA4A-4DB8-8427-F2BAC2EEB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6D600F0-D511-4EA6-8E66-4B74E302D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521C7B-7A88-453B-8B33-0751D78C6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E60E05E-D298-4F3D-A9B1-75C011790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801BB4F-9B21-431B-8FA1-C79A9C206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034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C4698B-97E6-474E-B597-819E37C57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A650EA-3B6A-4EFF-8B9E-5975F7661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30CA183-0D2A-4ED2-9DBA-5BE63CE07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5640056-3AB9-4C72-A36D-A44812C87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BA5C592-8D9A-4EFD-BDAF-004FADE0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6BF0E49-99AE-476F-BF3C-ACE56106D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60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9F06B0F-577D-4331-87CF-A0A833AA949D}"/>
              </a:ext>
            </a:extLst>
          </p:cNvPr>
          <p:cNvSpPr/>
          <p:nvPr userDrawn="1"/>
        </p:nvSpPr>
        <p:spPr>
          <a:xfrm>
            <a:off x="9606000" y="0"/>
            <a:ext cx="2806567" cy="6860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5" y="375112"/>
            <a:ext cx="6706065" cy="6688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414" y="1314450"/>
            <a:ext cx="6706065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99958" y="365125"/>
            <a:ext cx="3961042" cy="61277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96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4459DED-C11A-4511-A847-493005395558}"/>
              </a:ext>
            </a:extLst>
          </p:cNvPr>
          <p:cNvSpPr/>
          <p:nvPr userDrawn="1"/>
        </p:nvSpPr>
        <p:spPr>
          <a:xfrm>
            <a:off x="0" y="0"/>
            <a:ext cx="12192000" cy="1825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B541E7-5B4D-43E5-8F59-EBDE70BC7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081C85-17C3-4494-ADC5-41279F506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FDFDBC3-9040-454D-921A-8EFEBEB7EFA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noFill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66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EEF441D-A1A1-48BA-B9DE-0AAA8224B7D0}"/>
              </a:ext>
            </a:extLst>
          </p:cNvPr>
          <p:cNvSpPr/>
          <p:nvPr userDrawn="1"/>
        </p:nvSpPr>
        <p:spPr>
          <a:xfrm>
            <a:off x="0" y="0"/>
            <a:ext cx="59188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5701238B-17B1-4DAB-9C27-FC7BE9B87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02" y="1359000"/>
            <a:ext cx="5280898" cy="1325563"/>
          </a:xfrm>
        </p:spPr>
        <p:txBody>
          <a:bodyPr>
            <a:noAutofit/>
          </a:bodyPr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3DE9FB9-DAE3-47AB-A980-0F966C7388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66000" y="3538581"/>
            <a:ext cx="4461587" cy="330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8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EE3F739-19A4-4190-A1FA-67EFCD502D1C}"/>
              </a:ext>
            </a:extLst>
          </p:cNvPr>
          <p:cNvSpPr/>
          <p:nvPr userDrawn="1"/>
        </p:nvSpPr>
        <p:spPr>
          <a:xfrm>
            <a:off x="0" y="0"/>
            <a:ext cx="12192000" cy="1825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86409E55-BC35-47A1-8E1D-C84F1F883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4051" y="593725"/>
            <a:ext cx="5489575" cy="2857398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43751F-5479-412E-84EF-955FC9844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000" y="593725"/>
            <a:ext cx="5151949" cy="103887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9A74BD7-8B5C-49BC-B03B-A549B6105B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1944688"/>
            <a:ext cx="5151437" cy="481488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E2C0238A-CE92-48A9-B41C-AC423CC575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3833813"/>
            <a:ext cx="5489575" cy="29257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D3B8627-E627-4634-B66D-3D27D79305E7}"/>
              </a:ext>
            </a:extLst>
          </p:cNvPr>
          <p:cNvSpPr/>
          <p:nvPr userDrawn="1"/>
        </p:nvSpPr>
        <p:spPr>
          <a:xfrm>
            <a:off x="0" y="6399000"/>
            <a:ext cx="12192000" cy="459000"/>
          </a:xfrm>
          <a:prstGeom prst="rect">
            <a:avLst/>
          </a:prstGeom>
          <a:solidFill>
            <a:schemeClr val="accent2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9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FA29F9-23BA-4ECB-82B3-298CF14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0B0088F-4F61-4CA9-8363-CD4244056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83FC360-5B08-4CF4-A526-AB2CCE9F3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588615A-2070-42C4-B6D8-FBF878A10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DFECA10-3085-492F-995A-86D656093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C31F736-D24A-4001-B690-35E7524C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A27D62C-DA1D-45F4-81AB-08FB0044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BC030DF-F60C-4C5C-9AFC-1EFD8EB10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513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1FBEC2-919E-4102-894D-6DB41EC7A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4FB6738-3D94-4778-815D-9A8651015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AC02A4-B7C1-4153-BB05-1E4CDE6798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CA107-8654-43C3-BF7C-DB81E0A9004F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0DF5F0C-3923-461E-8DC7-F30C67104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866F7A-327E-44B1-B5F8-E9DA7BB9D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hlinkClick r:id="rId17"/>
            <a:extLst>
              <a:ext uri="{FF2B5EF4-FFF2-40B4-BE49-F238E27FC236}">
                <a16:creationId xmlns:a16="http://schemas.microsoft.com/office/drawing/2014/main" xmlns="" id="{70F833F9-0231-4EE9-AFEB-F77CEF52A2B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13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63" r:id="rId6"/>
    <p:sldLayoutId id="2147483661" r:id="rId7"/>
    <p:sldLayoutId id="214748366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gosreestr.ru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edsoo.ru/Primernie_rabochie_progra.ht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xmlns="" id="{01C009CD-FB4C-4C09-8327-31277BE0B9C8}"/>
              </a:ext>
            </a:extLst>
          </p:cNvPr>
          <p:cNvSpPr/>
          <p:nvPr/>
        </p:nvSpPr>
        <p:spPr>
          <a:xfrm>
            <a:off x="4950000" y="-6297"/>
            <a:ext cx="7131000" cy="6900297"/>
          </a:xfrm>
          <a:custGeom>
            <a:avLst/>
            <a:gdLst>
              <a:gd name="connsiteX0" fmla="*/ 1286359 w 6834753"/>
              <a:gd name="connsiteY0" fmla="*/ 30996 h 6896745"/>
              <a:gd name="connsiteX1" fmla="*/ 0 w 6834753"/>
              <a:gd name="connsiteY1" fmla="*/ 1720312 h 6896745"/>
              <a:gd name="connsiteX2" fmla="*/ 2278251 w 6834753"/>
              <a:gd name="connsiteY2" fmla="*/ 2960176 h 6896745"/>
              <a:gd name="connsiteX3" fmla="*/ 898902 w 6834753"/>
              <a:gd name="connsiteY3" fmla="*/ 3859078 h 6896745"/>
              <a:gd name="connsiteX4" fmla="*/ 4293031 w 6834753"/>
              <a:gd name="connsiteY4" fmla="*/ 6323308 h 6896745"/>
              <a:gd name="connsiteX5" fmla="*/ 4293031 w 6834753"/>
              <a:gd name="connsiteY5" fmla="*/ 6896745 h 6896745"/>
              <a:gd name="connsiteX6" fmla="*/ 6834753 w 6834753"/>
              <a:gd name="connsiteY6" fmla="*/ 6881247 h 6896745"/>
              <a:gd name="connsiteX7" fmla="*/ 6834753 w 6834753"/>
              <a:gd name="connsiteY7" fmla="*/ 0 h 6896745"/>
              <a:gd name="connsiteX8" fmla="*/ 1286359 w 6834753"/>
              <a:gd name="connsiteY8" fmla="*/ 30996 h 6896745"/>
              <a:gd name="connsiteX0" fmla="*/ 991892 w 6540286"/>
              <a:gd name="connsiteY0" fmla="*/ 30996 h 6896745"/>
              <a:gd name="connsiteX1" fmla="*/ 0 w 6540286"/>
              <a:gd name="connsiteY1" fmla="*/ 1642820 h 6896745"/>
              <a:gd name="connsiteX2" fmla="*/ 1983784 w 6540286"/>
              <a:gd name="connsiteY2" fmla="*/ 2960176 h 6896745"/>
              <a:gd name="connsiteX3" fmla="*/ 604435 w 6540286"/>
              <a:gd name="connsiteY3" fmla="*/ 3859078 h 6896745"/>
              <a:gd name="connsiteX4" fmla="*/ 3998564 w 6540286"/>
              <a:gd name="connsiteY4" fmla="*/ 6323308 h 6896745"/>
              <a:gd name="connsiteX5" fmla="*/ 3998564 w 6540286"/>
              <a:gd name="connsiteY5" fmla="*/ 6896745 h 6896745"/>
              <a:gd name="connsiteX6" fmla="*/ 6540286 w 6540286"/>
              <a:gd name="connsiteY6" fmla="*/ 6881247 h 6896745"/>
              <a:gd name="connsiteX7" fmla="*/ 6540286 w 6540286"/>
              <a:gd name="connsiteY7" fmla="*/ 0 h 6896745"/>
              <a:gd name="connsiteX8" fmla="*/ 991892 w 6540286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520581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684934 w 6233328"/>
              <a:gd name="connsiteY0" fmla="*/ 30996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30996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622942 w 6233328"/>
              <a:gd name="connsiteY3" fmla="*/ 4355024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828899 w 5850350"/>
              <a:gd name="connsiteY2" fmla="*/ 29601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1324199 w 5850350"/>
              <a:gd name="connsiteY2" fmla="*/ 27696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267932 w 5878318"/>
              <a:gd name="connsiteY3" fmla="*/ 437407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2593646 w 5878318"/>
              <a:gd name="connsiteY4" fmla="*/ 63804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59364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38409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563367 w 5878318"/>
              <a:gd name="connsiteY4" fmla="*/ 565785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64867 w 5878318"/>
              <a:gd name="connsiteY2" fmla="*/ 27633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05905 w 5911491"/>
              <a:gd name="connsiteY3" fmla="*/ 4431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94805 w 5911491"/>
              <a:gd name="connsiteY3" fmla="*/ 431057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11491" h="6900297">
                <a:moveTo>
                  <a:pt x="267847" y="0"/>
                </a:moveTo>
                <a:cubicBezTo>
                  <a:pt x="-62784" y="537275"/>
                  <a:pt x="-10908" y="771686"/>
                  <a:pt x="30421" y="1107483"/>
                </a:cubicBezTo>
                <a:cubicBezTo>
                  <a:pt x="102746" y="1686086"/>
                  <a:pt x="1315383" y="1859258"/>
                  <a:pt x="1398040" y="2763326"/>
                </a:cubicBezTo>
                <a:cubicBezTo>
                  <a:pt x="1480697" y="3667394"/>
                  <a:pt x="819922" y="3546637"/>
                  <a:pt x="669405" y="4304224"/>
                </a:cubicBezTo>
                <a:cubicBezTo>
                  <a:pt x="518888" y="5061811"/>
                  <a:pt x="669296" y="5447278"/>
                  <a:pt x="1231540" y="5778500"/>
                </a:cubicBezTo>
                <a:cubicBezTo>
                  <a:pt x="1857284" y="6122422"/>
                  <a:pt x="2118819" y="6024212"/>
                  <a:pt x="2417269" y="6380458"/>
                </a:cubicBezTo>
                <a:cubicBezTo>
                  <a:pt x="2715719" y="6736704"/>
                  <a:pt x="2671269" y="6711949"/>
                  <a:pt x="2798269" y="6877695"/>
                </a:cubicBezTo>
                <a:lnTo>
                  <a:pt x="5911491" y="6900297"/>
                </a:lnTo>
                <a:lnTo>
                  <a:pt x="5911491" y="19050"/>
                </a:lnTo>
                <a:lnTo>
                  <a:pt x="267847" y="0"/>
                </a:lnTo>
                <a:close/>
              </a:path>
            </a:pathLst>
          </a:custGeom>
          <a:solidFill>
            <a:schemeClr val="accent2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xmlns="" id="{0457E147-2F53-48D4-8F04-C3F1502156C3}"/>
              </a:ext>
            </a:extLst>
          </p:cNvPr>
          <p:cNvSpPr/>
          <p:nvPr/>
        </p:nvSpPr>
        <p:spPr>
          <a:xfrm>
            <a:off x="5061000" y="0"/>
            <a:ext cx="7131000" cy="6900297"/>
          </a:xfrm>
          <a:custGeom>
            <a:avLst/>
            <a:gdLst>
              <a:gd name="connsiteX0" fmla="*/ 1286359 w 6834753"/>
              <a:gd name="connsiteY0" fmla="*/ 30996 h 6896745"/>
              <a:gd name="connsiteX1" fmla="*/ 0 w 6834753"/>
              <a:gd name="connsiteY1" fmla="*/ 1720312 h 6896745"/>
              <a:gd name="connsiteX2" fmla="*/ 2278251 w 6834753"/>
              <a:gd name="connsiteY2" fmla="*/ 2960176 h 6896745"/>
              <a:gd name="connsiteX3" fmla="*/ 898902 w 6834753"/>
              <a:gd name="connsiteY3" fmla="*/ 3859078 h 6896745"/>
              <a:gd name="connsiteX4" fmla="*/ 4293031 w 6834753"/>
              <a:gd name="connsiteY4" fmla="*/ 6323308 h 6896745"/>
              <a:gd name="connsiteX5" fmla="*/ 4293031 w 6834753"/>
              <a:gd name="connsiteY5" fmla="*/ 6896745 h 6896745"/>
              <a:gd name="connsiteX6" fmla="*/ 6834753 w 6834753"/>
              <a:gd name="connsiteY6" fmla="*/ 6881247 h 6896745"/>
              <a:gd name="connsiteX7" fmla="*/ 6834753 w 6834753"/>
              <a:gd name="connsiteY7" fmla="*/ 0 h 6896745"/>
              <a:gd name="connsiteX8" fmla="*/ 1286359 w 6834753"/>
              <a:gd name="connsiteY8" fmla="*/ 30996 h 6896745"/>
              <a:gd name="connsiteX0" fmla="*/ 991892 w 6540286"/>
              <a:gd name="connsiteY0" fmla="*/ 30996 h 6896745"/>
              <a:gd name="connsiteX1" fmla="*/ 0 w 6540286"/>
              <a:gd name="connsiteY1" fmla="*/ 1642820 h 6896745"/>
              <a:gd name="connsiteX2" fmla="*/ 1983784 w 6540286"/>
              <a:gd name="connsiteY2" fmla="*/ 2960176 h 6896745"/>
              <a:gd name="connsiteX3" fmla="*/ 604435 w 6540286"/>
              <a:gd name="connsiteY3" fmla="*/ 3859078 h 6896745"/>
              <a:gd name="connsiteX4" fmla="*/ 3998564 w 6540286"/>
              <a:gd name="connsiteY4" fmla="*/ 6323308 h 6896745"/>
              <a:gd name="connsiteX5" fmla="*/ 3998564 w 6540286"/>
              <a:gd name="connsiteY5" fmla="*/ 6896745 h 6896745"/>
              <a:gd name="connsiteX6" fmla="*/ 6540286 w 6540286"/>
              <a:gd name="connsiteY6" fmla="*/ 6881247 h 6896745"/>
              <a:gd name="connsiteX7" fmla="*/ 6540286 w 6540286"/>
              <a:gd name="connsiteY7" fmla="*/ 0 h 6896745"/>
              <a:gd name="connsiteX8" fmla="*/ 991892 w 6540286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520581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684934 w 6233328"/>
              <a:gd name="connsiteY0" fmla="*/ 30996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30996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622942 w 6233328"/>
              <a:gd name="connsiteY3" fmla="*/ 4355024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828899 w 5850350"/>
              <a:gd name="connsiteY2" fmla="*/ 29601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1324199 w 5850350"/>
              <a:gd name="connsiteY2" fmla="*/ 27696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267932 w 5878318"/>
              <a:gd name="connsiteY3" fmla="*/ 437407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2593646 w 5878318"/>
              <a:gd name="connsiteY4" fmla="*/ 63804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59364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38409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563367 w 5878318"/>
              <a:gd name="connsiteY4" fmla="*/ 565785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64867 w 5878318"/>
              <a:gd name="connsiteY2" fmla="*/ 27633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05905 w 5911491"/>
              <a:gd name="connsiteY3" fmla="*/ 4431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94805 w 5911491"/>
              <a:gd name="connsiteY3" fmla="*/ 431057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11491" h="6900297">
                <a:moveTo>
                  <a:pt x="267847" y="0"/>
                </a:moveTo>
                <a:cubicBezTo>
                  <a:pt x="-62784" y="537275"/>
                  <a:pt x="-10908" y="771686"/>
                  <a:pt x="30421" y="1107483"/>
                </a:cubicBezTo>
                <a:cubicBezTo>
                  <a:pt x="102746" y="1686086"/>
                  <a:pt x="1315383" y="1859258"/>
                  <a:pt x="1398040" y="2763326"/>
                </a:cubicBezTo>
                <a:cubicBezTo>
                  <a:pt x="1480697" y="3667394"/>
                  <a:pt x="819922" y="3546637"/>
                  <a:pt x="669405" y="4304224"/>
                </a:cubicBezTo>
                <a:cubicBezTo>
                  <a:pt x="518888" y="5061811"/>
                  <a:pt x="669296" y="5447278"/>
                  <a:pt x="1231540" y="5778500"/>
                </a:cubicBezTo>
                <a:cubicBezTo>
                  <a:pt x="1857284" y="6122422"/>
                  <a:pt x="2118819" y="6024212"/>
                  <a:pt x="2417269" y="6380458"/>
                </a:cubicBezTo>
                <a:cubicBezTo>
                  <a:pt x="2715719" y="6736704"/>
                  <a:pt x="2671269" y="6711949"/>
                  <a:pt x="2798269" y="6877695"/>
                </a:cubicBezTo>
                <a:lnTo>
                  <a:pt x="5911491" y="6900297"/>
                </a:lnTo>
                <a:lnTo>
                  <a:pt x="5911491" y="19050"/>
                </a:lnTo>
                <a:lnTo>
                  <a:pt x="26784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B92C58A-720C-4674-ABAB-45F25F1D7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2" b="273"/>
          <a:stretch>
            <a:fillRect/>
          </a:stretch>
        </p:blipFill>
        <p:spPr>
          <a:xfrm>
            <a:off x="5218485" y="0"/>
            <a:ext cx="7132515" cy="6858000"/>
          </a:xfrm>
          <a:custGeom>
            <a:avLst/>
            <a:gdLst>
              <a:gd name="connsiteX0" fmla="*/ 323103 w 7132515"/>
              <a:gd name="connsiteY0" fmla="*/ 0 h 6858000"/>
              <a:gd name="connsiteX1" fmla="*/ 7132515 w 7132515"/>
              <a:gd name="connsiteY1" fmla="*/ 3934 h 6858000"/>
              <a:gd name="connsiteX2" fmla="*/ 7132515 w 7132515"/>
              <a:gd name="connsiteY2" fmla="*/ 6164796 h 6858000"/>
              <a:gd name="connsiteX3" fmla="*/ 7130999 w 7132515"/>
              <a:gd name="connsiteY3" fmla="*/ 6858000 h 6858000"/>
              <a:gd name="connsiteX4" fmla="*/ 3375537 w 7132515"/>
              <a:gd name="connsiteY4" fmla="*/ 6850527 h 6858000"/>
              <a:gd name="connsiteX5" fmla="*/ 2915939 w 7132515"/>
              <a:gd name="connsiteY5" fmla="*/ 6341348 h 6858000"/>
              <a:gd name="connsiteX6" fmla="*/ 1485600 w 7132515"/>
              <a:gd name="connsiteY6" fmla="*/ 5743080 h 6858000"/>
              <a:gd name="connsiteX7" fmla="*/ 807500 w 7132515"/>
              <a:gd name="connsiteY7" fmla="*/ 4277840 h 6858000"/>
              <a:gd name="connsiteX8" fmla="*/ 1686448 w 7132515"/>
              <a:gd name="connsiteY8" fmla="*/ 2746388 h 6858000"/>
              <a:gd name="connsiteX9" fmla="*/ 36697 w 7132515"/>
              <a:gd name="connsiteY9" fmla="*/ 1100695 h 6858000"/>
              <a:gd name="connsiteX10" fmla="*/ 323103 w 7132515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132515" h="6858000">
                <a:moveTo>
                  <a:pt x="323103" y="0"/>
                </a:moveTo>
                <a:lnTo>
                  <a:pt x="7132515" y="3934"/>
                </a:lnTo>
                <a:lnTo>
                  <a:pt x="7132515" y="6164796"/>
                </a:lnTo>
                <a:lnTo>
                  <a:pt x="7130999" y="6858000"/>
                </a:lnTo>
                <a:lnTo>
                  <a:pt x="3375537" y="6850527"/>
                </a:lnTo>
                <a:cubicBezTo>
                  <a:pt x="3222337" y="6685797"/>
                  <a:pt x="3230929" y="6525922"/>
                  <a:pt x="2915939" y="6341348"/>
                </a:cubicBezTo>
                <a:cubicBezTo>
                  <a:pt x="2600950" y="6156773"/>
                  <a:pt x="2240432" y="6084893"/>
                  <a:pt x="1485600" y="5743080"/>
                </a:cubicBezTo>
                <a:cubicBezTo>
                  <a:pt x="807368" y="5413888"/>
                  <a:pt x="625932" y="5030784"/>
                  <a:pt x="807500" y="4277840"/>
                </a:cubicBezTo>
                <a:cubicBezTo>
                  <a:pt x="989068" y="3524897"/>
                  <a:pt x="1786157" y="3644914"/>
                  <a:pt x="1686448" y="2746388"/>
                </a:cubicBezTo>
                <a:cubicBezTo>
                  <a:pt x="1586740" y="1847861"/>
                  <a:pt x="123942" y="1675751"/>
                  <a:pt x="36697" y="1100695"/>
                </a:cubicBezTo>
                <a:cubicBezTo>
                  <a:pt x="-13158" y="766956"/>
                  <a:pt x="-75736" y="533982"/>
                  <a:pt x="323103" y="0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B72969-8567-490C-A9E2-92C86A6A4966}"/>
              </a:ext>
            </a:extLst>
          </p:cNvPr>
          <p:cNvSpPr txBox="1"/>
          <p:nvPr/>
        </p:nvSpPr>
        <p:spPr>
          <a:xfrm>
            <a:off x="532292" y="1447024"/>
            <a:ext cx="44282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accent1"/>
                </a:solidFill>
              </a:rPr>
              <a:t>Система оценки достижения планируемых результатов в соответствии с требованиями актуализированного ФГОС НОО и ООО</a:t>
            </a:r>
            <a:endParaRPr lang="ru-RU" sz="3000" b="1" dirty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091CEF1-B026-4460-85DB-E6E27091DDEE}"/>
              </a:ext>
            </a:extLst>
          </p:cNvPr>
          <p:cNvSpPr/>
          <p:nvPr/>
        </p:nvSpPr>
        <p:spPr>
          <a:xfrm>
            <a:off x="3981000" y="1539000"/>
            <a:ext cx="450000" cy="270000"/>
          </a:xfrm>
          <a:prstGeom prst="rect">
            <a:avLst/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xmlns="" id="{F7329957-12D8-4A21-80E0-F51EBF1576DE}"/>
              </a:ext>
            </a:extLst>
          </p:cNvPr>
          <p:cNvSpPr/>
          <p:nvPr/>
        </p:nvSpPr>
        <p:spPr>
          <a:xfrm>
            <a:off x="4791000" y="1989000"/>
            <a:ext cx="336207" cy="315000"/>
          </a:xfrm>
          <a:prstGeom prst="triangle">
            <a:avLst/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E07C3386-8F08-4520-8F57-561F8005391A}"/>
              </a:ext>
            </a:extLst>
          </p:cNvPr>
          <p:cNvSpPr/>
          <p:nvPr/>
        </p:nvSpPr>
        <p:spPr>
          <a:xfrm>
            <a:off x="4457793" y="858600"/>
            <a:ext cx="270000" cy="270000"/>
          </a:xfrm>
          <a:prstGeom prst="ellipse">
            <a:avLst/>
          </a:prstGeom>
          <a:solidFill>
            <a:schemeClr val="accent4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/>
              </a:solidFill>
            </a:endParaRPr>
          </a:p>
        </p:txBody>
      </p:sp>
      <p:sp>
        <p:nvSpPr>
          <p:cNvPr id="8" name="Хорда 7">
            <a:extLst>
              <a:ext uri="{FF2B5EF4-FFF2-40B4-BE49-F238E27FC236}">
                <a16:creationId xmlns:a16="http://schemas.microsoft.com/office/drawing/2014/main" xmlns="" id="{C34DCA2E-1C0A-45C1-9FCE-E59F58180955}"/>
              </a:ext>
            </a:extLst>
          </p:cNvPr>
          <p:cNvSpPr/>
          <p:nvPr/>
        </p:nvSpPr>
        <p:spPr>
          <a:xfrm>
            <a:off x="5121165" y="2911499"/>
            <a:ext cx="336206" cy="1147502"/>
          </a:xfrm>
          <a:custGeom>
            <a:avLst/>
            <a:gdLst>
              <a:gd name="connsiteX0" fmla="*/ 485715 w 501336"/>
              <a:gd name="connsiteY0" fmla="*/ 911452 h 1352811"/>
              <a:gd name="connsiteX1" fmla="*/ 39718 w 501336"/>
              <a:gd name="connsiteY1" fmla="*/ 1041782 h 1352811"/>
              <a:gd name="connsiteX2" fmla="*/ 1227 w 501336"/>
              <a:gd name="connsiteY2" fmla="*/ 609567 h 1352811"/>
              <a:gd name="connsiteX3" fmla="*/ 250668 w 501336"/>
              <a:gd name="connsiteY3" fmla="*/ -1 h 1352811"/>
              <a:gd name="connsiteX4" fmla="*/ 485715 w 501336"/>
              <a:gd name="connsiteY4" fmla="*/ 911452 h 1352811"/>
              <a:gd name="connsiteX0" fmla="*/ 485715 w 485850"/>
              <a:gd name="connsiteY0" fmla="*/ 911453 h 1352914"/>
              <a:gd name="connsiteX1" fmla="*/ 39718 w 485850"/>
              <a:gd name="connsiteY1" fmla="*/ 1041783 h 1352914"/>
              <a:gd name="connsiteX2" fmla="*/ 1227 w 485850"/>
              <a:gd name="connsiteY2" fmla="*/ 609568 h 1352914"/>
              <a:gd name="connsiteX3" fmla="*/ 250668 w 485850"/>
              <a:gd name="connsiteY3" fmla="*/ 0 h 1352914"/>
              <a:gd name="connsiteX4" fmla="*/ 485715 w 485850"/>
              <a:gd name="connsiteY4" fmla="*/ 911453 h 1352914"/>
              <a:gd name="connsiteX0" fmla="*/ 485715 w 486430"/>
              <a:gd name="connsiteY0" fmla="*/ 911453 h 1352914"/>
              <a:gd name="connsiteX1" fmla="*/ 39718 w 486430"/>
              <a:gd name="connsiteY1" fmla="*/ 1041783 h 1352914"/>
              <a:gd name="connsiteX2" fmla="*/ 1227 w 486430"/>
              <a:gd name="connsiteY2" fmla="*/ 609568 h 1352914"/>
              <a:gd name="connsiteX3" fmla="*/ 250668 w 486430"/>
              <a:gd name="connsiteY3" fmla="*/ 0 h 1352914"/>
              <a:gd name="connsiteX4" fmla="*/ 485715 w 486430"/>
              <a:gd name="connsiteY4" fmla="*/ 911453 h 1352914"/>
              <a:gd name="connsiteX0" fmla="*/ 485715 w 486852"/>
              <a:gd name="connsiteY0" fmla="*/ 911453 h 1352914"/>
              <a:gd name="connsiteX1" fmla="*/ 39718 w 486852"/>
              <a:gd name="connsiteY1" fmla="*/ 1041783 h 1352914"/>
              <a:gd name="connsiteX2" fmla="*/ 1227 w 486852"/>
              <a:gd name="connsiteY2" fmla="*/ 609568 h 1352914"/>
              <a:gd name="connsiteX3" fmla="*/ 250668 w 486852"/>
              <a:gd name="connsiteY3" fmla="*/ 0 h 1352914"/>
              <a:gd name="connsiteX4" fmla="*/ 485715 w 486852"/>
              <a:gd name="connsiteY4" fmla="*/ 911453 h 1352914"/>
              <a:gd name="connsiteX0" fmla="*/ 273849 w 327098"/>
              <a:gd name="connsiteY0" fmla="*/ 1147673 h 1373058"/>
              <a:gd name="connsiteX1" fmla="*/ 41212 w 327098"/>
              <a:gd name="connsiteY1" fmla="*/ 1041783 h 1373058"/>
              <a:gd name="connsiteX2" fmla="*/ 2721 w 327098"/>
              <a:gd name="connsiteY2" fmla="*/ 609568 h 1373058"/>
              <a:gd name="connsiteX3" fmla="*/ 252162 w 327098"/>
              <a:gd name="connsiteY3" fmla="*/ 0 h 1373058"/>
              <a:gd name="connsiteX4" fmla="*/ 273849 w 327098"/>
              <a:gd name="connsiteY4" fmla="*/ 1147673 h 1373058"/>
              <a:gd name="connsiteX0" fmla="*/ 241727 w 294976"/>
              <a:gd name="connsiteY0" fmla="*/ 1147673 h 1373322"/>
              <a:gd name="connsiteX1" fmla="*/ 9090 w 294976"/>
              <a:gd name="connsiteY1" fmla="*/ 1041783 h 1373322"/>
              <a:gd name="connsiteX2" fmla="*/ 46799 w 294976"/>
              <a:gd name="connsiteY2" fmla="*/ 601948 h 1373322"/>
              <a:gd name="connsiteX3" fmla="*/ 220040 w 294976"/>
              <a:gd name="connsiteY3" fmla="*/ 0 h 1373322"/>
              <a:gd name="connsiteX4" fmla="*/ 241727 w 294976"/>
              <a:gd name="connsiteY4" fmla="*/ 1147673 h 1373322"/>
              <a:gd name="connsiteX0" fmla="*/ 258102 w 311351"/>
              <a:gd name="connsiteY0" fmla="*/ 1147673 h 1373850"/>
              <a:gd name="connsiteX1" fmla="*/ 25465 w 311351"/>
              <a:gd name="connsiteY1" fmla="*/ 1041783 h 1373850"/>
              <a:gd name="connsiteX2" fmla="*/ 9834 w 311351"/>
              <a:gd name="connsiteY2" fmla="*/ 586708 h 1373850"/>
              <a:gd name="connsiteX3" fmla="*/ 236415 w 311351"/>
              <a:gd name="connsiteY3" fmla="*/ 0 h 1373850"/>
              <a:gd name="connsiteX4" fmla="*/ 258102 w 311351"/>
              <a:gd name="connsiteY4" fmla="*/ 1147673 h 1373850"/>
              <a:gd name="connsiteX0" fmla="*/ 258102 w 311351"/>
              <a:gd name="connsiteY0" fmla="*/ 1147673 h 1373850"/>
              <a:gd name="connsiteX1" fmla="*/ 25465 w 311351"/>
              <a:gd name="connsiteY1" fmla="*/ 1041783 h 1373850"/>
              <a:gd name="connsiteX2" fmla="*/ 9834 w 311351"/>
              <a:gd name="connsiteY2" fmla="*/ 586708 h 1373850"/>
              <a:gd name="connsiteX3" fmla="*/ 236415 w 311351"/>
              <a:gd name="connsiteY3" fmla="*/ 0 h 1373850"/>
              <a:gd name="connsiteX4" fmla="*/ 258102 w 311351"/>
              <a:gd name="connsiteY4" fmla="*/ 1147673 h 1373850"/>
              <a:gd name="connsiteX0" fmla="*/ 250854 w 304103"/>
              <a:gd name="connsiteY0" fmla="*/ 1147673 h 1375555"/>
              <a:gd name="connsiteX1" fmla="*/ 18217 w 304103"/>
              <a:gd name="connsiteY1" fmla="*/ 1041783 h 1375555"/>
              <a:gd name="connsiteX2" fmla="*/ 2586 w 304103"/>
              <a:gd name="connsiteY2" fmla="*/ 586708 h 1375555"/>
              <a:gd name="connsiteX3" fmla="*/ 229167 w 304103"/>
              <a:gd name="connsiteY3" fmla="*/ 0 h 1375555"/>
              <a:gd name="connsiteX4" fmla="*/ 250854 w 304103"/>
              <a:gd name="connsiteY4" fmla="*/ 1147673 h 1375555"/>
              <a:gd name="connsiteX0" fmla="*/ 250854 w 320610"/>
              <a:gd name="connsiteY0" fmla="*/ 1147673 h 1375555"/>
              <a:gd name="connsiteX1" fmla="*/ 18217 w 320610"/>
              <a:gd name="connsiteY1" fmla="*/ 1041783 h 1375555"/>
              <a:gd name="connsiteX2" fmla="*/ 2586 w 320610"/>
              <a:gd name="connsiteY2" fmla="*/ 586708 h 1375555"/>
              <a:gd name="connsiteX3" fmla="*/ 229167 w 320610"/>
              <a:gd name="connsiteY3" fmla="*/ 0 h 1375555"/>
              <a:gd name="connsiteX4" fmla="*/ 250854 w 320610"/>
              <a:gd name="connsiteY4" fmla="*/ 1147673 h 137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610" h="1375555">
                <a:moveTo>
                  <a:pt x="250854" y="1147673"/>
                </a:moveTo>
                <a:cubicBezTo>
                  <a:pt x="179005" y="1670840"/>
                  <a:pt x="29308" y="1143421"/>
                  <a:pt x="18217" y="1041783"/>
                </a:cubicBezTo>
                <a:cubicBezTo>
                  <a:pt x="-301" y="872089"/>
                  <a:pt x="-2995" y="738367"/>
                  <a:pt x="2586" y="586708"/>
                </a:cubicBezTo>
                <a:cubicBezTo>
                  <a:pt x="15318" y="240725"/>
                  <a:pt x="100320" y="0"/>
                  <a:pt x="229167" y="0"/>
                </a:cubicBezTo>
                <a:cubicBezTo>
                  <a:pt x="376096" y="273338"/>
                  <a:pt x="317285" y="447615"/>
                  <a:pt x="250854" y="1147673"/>
                </a:cubicBezTo>
                <a:close/>
              </a:path>
            </a:pathLst>
          </a:custGeom>
          <a:solidFill>
            <a:schemeClr val="accent4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xmlns="" id="{A6715CEE-6A13-49AC-9537-D9425C1C1BD6}"/>
              </a:ext>
            </a:extLst>
          </p:cNvPr>
          <p:cNvSpPr/>
          <p:nvPr/>
        </p:nvSpPr>
        <p:spPr>
          <a:xfrm rot="1483570">
            <a:off x="4011193" y="2531889"/>
            <a:ext cx="908160" cy="151723"/>
          </a:xfrm>
          <a:custGeom>
            <a:avLst/>
            <a:gdLst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85310"/>
              <a:gd name="connsiteX1" fmla="*/ 739140 w 4335780"/>
              <a:gd name="connsiteY1" fmla="*/ 0 h 785310"/>
              <a:gd name="connsiteX2" fmla="*/ 1432560 w 4335780"/>
              <a:gd name="connsiteY2" fmla="*/ 731520 h 785310"/>
              <a:gd name="connsiteX3" fmla="*/ 2179320 w 4335780"/>
              <a:gd name="connsiteY3" fmla="*/ 15240 h 785310"/>
              <a:gd name="connsiteX4" fmla="*/ 2880360 w 4335780"/>
              <a:gd name="connsiteY4" fmla="*/ 746760 h 785310"/>
              <a:gd name="connsiteX5" fmla="*/ 3611880 w 4335780"/>
              <a:gd name="connsiteY5" fmla="*/ 22860 h 785310"/>
              <a:gd name="connsiteX6" fmla="*/ 4335780 w 4335780"/>
              <a:gd name="connsiteY6" fmla="*/ 754380 h 785310"/>
              <a:gd name="connsiteX0" fmla="*/ 0 w 4335780"/>
              <a:gd name="connsiteY0" fmla="*/ 756950 h 810740"/>
              <a:gd name="connsiteX1" fmla="*/ 739140 w 4335780"/>
              <a:gd name="connsiteY1" fmla="*/ 25430 h 810740"/>
              <a:gd name="connsiteX2" fmla="*/ 1432560 w 4335780"/>
              <a:gd name="connsiteY2" fmla="*/ 756950 h 810740"/>
              <a:gd name="connsiteX3" fmla="*/ 2179320 w 4335780"/>
              <a:gd name="connsiteY3" fmla="*/ 40670 h 810740"/>
              <a:gd name="connsiteX4" fmla="*/ 2880360 w 4335780"/>
              <a:gd name="connsiteY4" fmla="*/ 772190 h 810740"/>
              <a:gd name="connsiteX5" fmla="*/ 3611880 w 4335780"/>
              <a:gd name="connsiteY5" fmla="*/ 48290 h 810740"/>
              <a:gd name="connsiteX6" fmla="*/ 4335780 w 4335780"/>
              <a:gd name="connsiteY6" fmla="*/ 779810 h 81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80" h="810740">
                <a:moveTo>
                  <a:pt x="0" y="756950"/>
                </a:moveTo>
                <a:cubicBezTo>
                  <a:pt x="246380" y="513110"/>
                  <a:pt x="500380" y="25430"/>
                  <a:pt x="739140" y="25430"/>
                </a:cubicBezTo>
                <a:cubicBezTo>
                  <a:pt x="977900" y="25430"/>
                  <a:pt x="1192530" y="754410"/>
                  <a:pt x="1432560" y="756950"/>
                </a:cubicBezTo>
                <a:cubicBezTo>
                  <a:pt x="1672590" y="759490"/>
                  <a:pt x="1938020" y="38130"/>
                  <a:pt x="2179320" y="40670"/>
                </a:cubicBezTo>
                <a:cubicBezTo>
                  <a:pt x="2420620" y="43210"/>
                  <a:pt x="2636520" y="1013490"/>
                  <a:pt x="2880360" y="772190"/>
                </a:cubicBezTo>
                <a:lnTo>
                  <a:pt x="3611880" y="48290"/>
                </a:lnTo>
                <a:cubicBezTo>
                  <a:pt x="3855720" y="-193010"/>
                  <a:pt x="4094480" y="535970"/>
                  <a:pt x="4335780" y="7798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xmlns="" id="{F317B666-44C3-4487-A0DF-D5A5852ABDCE}"/>
              </a:ext>
            </a:extLst>
          </p:cNvPr>
          <p:cNvSpPr/>
          <p:nvPr/>
        </p:nvSpPr>
        <p:spPr>
          <a:xfrm rot="16531375">
            <a:off x="5448700" y="2687410"/>
            <a:ext cx="908160" cy="151723"/>
          </a:xfrm>
          <a:custGeom>
            <a:avLst/>
            <a:gdLst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85310"/>
              <a:gd name="connsiteX1" fmla="*/ 739140 w 4335780"/>
              <a:gd name="connsiteY1" fmla="*/ 0 h 785310"/>
              <a:gd name="connsiteX2" fmla="*/ 1432560 w 4335780"/>
              <a:gd name="connsiteY2" fmla="*/ 731520 h 785310"/>
              <a:gd name="connsiteX3" fmla="*/ 2179320 w 4335780"/>
              <a:gd name="connsiteY3" fmla="*/ 15240 h 785310"/>
              <a:gd name="connsiteX4" fmla="*/ 2880360 w 4335780"/>
              <a:gd name="connsiteY4" fmla="*/ 746760 h 785310"/>
              <a:gd name="connsiteX5" fmla="*/ 3611880 w 4335780"/>
              <a:gd name="connsiteY5" fmla="*/ 22860 h 785310"/>
              <a:gd name="connsiteX6" fmla="*/ 4335780 w 4335780"/>
              <a:gd name="connsiteY6" fmla="*/ 754380 h 785310"/>
              <a:gd name="connsiteX0" fmla="*/ 0 w 4335780"/>
              <a:gd name="connsiteY0" fmla="*/ 756950 h 810740"/>
              <a:gd name="connsiteX1" fmla="*/ 739140 w 4335780"/>
              <a:gd name="connsiteY1" fmla="*/ 25430 h 810740"/>
              <a:gd name="connsiteX2" fmla="*/ 1432560 w 4335780"/>
              <a:gd name="connsiteY2" fmla="*/ 756950 h 810740"/>
              <a:gd name="connsiteX3" fmla="*/ 2179320 w 4335780"/>
              <a:gd name="connsiteY3" fmla="*/ 40670 h 810740"/>
              <a:gd name="connsiteX4" fmla="*/ 2880360 w 4335780"/>
              <a:gd name="connsiteY4" fmla="*/ 772190 h 810740"/>
              <a:gd name="connsiteX5" fmla="*/ 3611880 w 4335780"/>
              <a:gd name="connsiteY5" fmla="*/ 48290 h 810740"/>
              <a:gd name="connsiteX6" fmla="*/ 4335780 w 4335780"/>
              <a:gd name="connsiteY6" fmla="*/ 779810 h 81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80" h="810740">
                <a:moveTo>
                  <a:pt x="0" y="756950"/>
                </a:moveTo>
                <a:cubicBezTo>
                  <a:pt x="246380" y="513110"/>
                  <a:pt x="500380" y="25430"/>
                  <a:pt x="739140" y="25430"/>
                </a:cubicBezTo>
                <a:cubicBezTo>
                  <a:pt x="977900" y="25430"/>
                  <a:pt x="1192530" y="754410"/>
                  <a:pt x="1432560" y="756950"/>
                </a:cubicBezTo>
                <a:cubicBezTo>
                  <a:pt x="1672590" y="759490"/>
                  <a:pt x="1938020" y="38130"/>
                  <a:pt x="2179320" y="40670"/>
                </a:cubicBezTo>
                <a:cubicBezTo>
                  <a:pt x="2420620" y="43210"/>
                  <a:pt x="2636520" y="1013490"/>
                  <a:pt x="2880360" y="772190"/>
                </a:cubicBezTo>
                <a:lnTo>
                  <a:pt x="3611880" y="48290"/>
                </a:lnTo>
                <a:cubicBezTo>
                  <a:pt x="3855720" y="-193010"/>
                  <a:pt x="4094480" y="535970"/>
                  <a:pt x="4335780" y="779810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>
            <a:extLst>
              <a:ext uri="{FF2B5EF4-FFF2-40B4-BE49-F238E27FC236}">
                <a16:creationId xmlns:a16="http://schemas.microsoft.com/office/drawing/2014/main" xmlns="" id="{90269D15-39A6-44D5-A69F-0D6D88177B66}"/>
              </a:ext>
            </a:extLst>
          </p:cNvPr>
          <p:cNvSpPr/>
          <p:nvPr/>
        </p:nvSpPr>
        <p:spPr>
          <a:xfrm>
            <a:off x="4572996" y="3744001"/>
            <a:ext cx="146211" cy="136988"/>
          </a:xfrm>
          <a:prstGeom prst="triangle">
            <a:avLst/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>
            <a:extLst>
              <a:ext uri="{FF2B5EF4-FFF2-40B4-BE49-F238E27FC236}">
                <a16:creationId xmlns:a16="http://schemas.microsoft.com/office/drawing/2014/main" xmlns="" id="{EA72F473-C12A-41E5-A556-4A27F0BB46D6}"/>
              </a:ext>
            </a:extLst>
          </p:cNvPr>
          <p:cNvSpPr/>
          <p:nvPr/>
        </p:nvSpPr>
        <p:spPr>
          <a:xfrm>
            <a:off x="5744671" y="3422319"/>
            <a:ext cx="238424" cy="223385"/>
          </a:xfrm>
          <a:prstGeom prst="triangle">
            <a:avLst/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D2098A52-1A1C-4754-B308-424A85398574}"/>
              </a:ext>
            </a:extLst>
          </p:cNvPr>
          <p:cNvSpPr/>
          <p:nvPr/>
        </p:nvSpPr>
        <p:spPr>
          <a:xfrm>
            <a:off x="831000" y="459000"/>
            <a:ext cx="669600" cy="669600"/>
          </a:xfrm>
          <a:prstGeom prst="ellipse">
            <a:avLst/>
          </a:prstGeom>
          <a:solidFill>
            <a:schemeClr val="accent5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8DC5BC09-F4D4-4981-BB62-63A94980952D}"/>
              </a:ext>
            </a:extLst>
          </p:cNvPr>
          <p:cNvSpPr/>
          <p:nvPr/>
        </p:nvSpPr>
        <p:spPr>
          <a:xfrm>
            <a:off x="983400" y="611400"/>
            <a:ext cx="669600" cy="669600"/>
          </a:xfrm>
          <a:prstGeom prst="ellipse">
            <a:avLst/>
          </a:prstGeom>
          <a:solidFill>
            <a:schemeClr val="accent2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43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B356703-6718-4096-979E-75C8910B5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30" y="80688"/>
            <a:ext cx="8590670" cy="723651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>
                <a:solidFill>
                  <a:schemeClr val="accent1"/>
                </a:solidFill>
              </a:rPr>
              <a:t>Особенности оценки личностных результатов</a:t>
            </a:r>
            <a:endParaRPr lang="ru-RU" sz="2700" b="1" dirty="0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A6965E1-1479-4AB8-84E3-78DE6CC0D84E}"/>
              </a:ext>
            </a:extLst>
          </p:cNvPr>
          <p:cNvSpPr txBox="1"/>
          <p:nvPr/>
        </p:nvSpPr>
        <p:spPr>
          <a:xfrm>
            <a:off x="3994500" y="3096085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0</a:t>
            </a:r>
            <a:r>
              <a:rPr lang="ru-RU" sz="2400" b="1" dirty="0">
                <a:solidFill>
                  <a:schemeClr val="bg1"/>
                </a:solidFill>
              </a:rPr>
              <a:t>5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4" r="24694"/>
          <a:stretch>
            <a:fillRect/>
          </a:stretch>
        </p:blipFill>
        <p:spPr>
          <a:xfrm>
            <a:off x="8436000" y="1"/>
            <a:ext cx="4005000" cy="6858000"/>
          </a:xfr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BD82080C-ACB7-47D5-A3A7-F93480980FAB}"/>
              </a:ext>
            </a:extLst>
          </p:cNvPr>
          <p:cNvSpPr/>
          <p:nvPr/>
        </p:nvSpPr>
        <p:spPr>
          <a:xfrm>
            <a:off x="650120" y="1764000"/>
            <a:ext cx="796338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Сформированность</a:t>
            </a:r>
            <a:r>
              <a:rPr lang="ru-RU" sz="2000" dirty="0"/>
              <a:t> личностных </a:t>
            </a:r>
            <a:r>
              <a:rPr lang="ru-RU" sz="2000" dirty="0" smtClean="0"/>
              <a:t>универсальных учебных действий (самоопределение</a:t>
            </a:r>
            <a:r>
              <a:rPr lang="ru-RU" sz="2000" dirty="0"/>
              <a:t>, морально-этическая ориентация).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Не </a:t>
            </a:r>
            <a:r>
              <a:rPr lang="ru-RU" sz="2000" dirty="0"/>
              <a:t>подлежат итоговой оценке.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Оценка </a:t>
            </a:r>
            <a:r>
              <a:rPr lang="ru-RU" sz="2000" dirty="0"/>
              <a:t>осуществляется в ходе внешних </a:t>
            </a:r>
            <a:r>
              <a:rPr lang="ru-RU" sz="2000" dirty="0" smtClean="0"/>
              <a:t>мониторинговых </a:t>
            </a:r>
            <a:r>
              <a:rPr lang="ru-RU" sz="2000" dirty="0"/>
              <a:t>исследований на основе централизованно разработанного инструментария.</a:t>
            </a:r>
          </a:p>
        </p:txBody>
      </p:sp>
    </p:spTree>
    <p:extLst>
      <p:ext uri="{BB962C8B-B14F-4D97-AF65-F5344CB8AC3E}">
        <p14:creationId xmlns:p14="http://schemas.microsoft.com/office/powerpoint/2010/main" val="205239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AEC55727-BA37-4438-8ACD-551E0CC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51" y="2619000"/>
            <a:ext cx="5280898" cy="1325563"/>
          </a:xfrm>
        </p:spPr>
        <p:txBody>
          <a:bodyPr/>
          <a:lstStyle/>
          <a:p>
            <a:r>
              <a:rPr lang="ru-RU" dirty="0"/>
              <a:t>СПАСИБО</a:t>
            </a:r>
          </a:p>
        </p:txBody>
      </p:sp>
    </p:spTree>
    <p:extLst>
      <p:ext uri="{BB962C8B-B14F-4D97-AF65-F5344CB8AC3E}">
        <p14:creationId xmlns:p14="http://schemas.microsoft.com/office/powerpoint/2010/main" val="326568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EE876D53-9175-4A4B-AD82-D040A0F424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1000" y="2034000"/>
            <a:ext cx="5489575" cy="2925762"/>
          </a:xfrm>
        </p:spPr>
        <p:txBody>
          <a:bodyPr>
            <a:normAutofit/>
          </a:bodyPr>
          <a:lstStyle/>
          <a:p>
            <a:r>
              <a:rPr lang="ru-RU" sz="2200" dirty="0" smtClean="0"/>
              <a:t>С 1 сентября 2022 года вступает в силу обновленный образовательный стандарт начального общего (НОО) и основного общего образования (ООО).</a:t>
            </a:r>
          </a:p>
          <a:p>
            <a:endParaRPr lang="ru-RU" sz="2200" dirty="0" smtClean="0"/>
          </a:p>
          <a:p>
            <a:r>
              <a:rPr lang="ru-RU" sz="2200" dirty="0" smtClean="0"/>
              <a:t>В Свердловской области принято решение о переходе с 01.09.2022 на новый ФГОС с 1 по 9 класс.</a:t>
            </a:r>
            <a:endParaRPr lang="ru-RU" sz="2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00" y="1089000"/>
            <a:ext cx="2981325" cy="4171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1000" y="1089000"/>
            <a:ext cx="28860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9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B356703-6718-4096-979E-75C8910B5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5" y="375112"/>
            <a:ext cx="6571065" cy="1334104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accent1"/>
                </a:solidFill>
              </a:rPr>
              <a:t>Ключевые изменения в обновленных </a:t>
            </a:r>
            <a:br>
              <a:rPr lang="ru-RU" sz="3000" b="1" dirty="0" smtClean="0">
                <a:solidFill>
                  <a:schemeClr val="accent1"/>
                </a:solidFill>
              </a:rPr>
            </a:br>
            <a:r>
              <a:rPr lang="ru-RU" sz="3000" b="1" dirty="0" smtClean="0">
                <a:solidFill>
                  <a:schemeClr val="accent1"/>
                </a:solidFill>
              </a:rPr>
              <a:t>ФГОС НОО и ООО</a:t>
            </a:r>
            <a:endParaRPr lang="ru-RU" sz="3000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AF9E557-6DB4-4D75-A7F3-7C22DD2BB921}"/>
              </a:ext>
            </a:extLst>
          </p:cNvPr>
          <p:cNvSpPr txBox="1"/>
          <p:nvPr/>
        </p:nvSpPr>
        <p:spPr>
          <a:xfrm>
            <a:off x="5008337" y="3566650"/>
            <a:ext cx="2583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Функциональная грамотность</a:t>
            </a:r>
            <a:endParaRPr lang="ru-RU" sz="2000" b="1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765D055-23FB-418D-A56C-899B5E29CC44}"/>
              </a:ext>
            </a:extLst>
          </p:cNvPr>
          <p:cNvSpPr/>
          <p:nvPr/>
        </p:nvSpPr>
        <p:spPr>
          <a:xfrm>
            <a:off x="4905319" y="4252267"/>
            <a:ext cx="3036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Введено понятие Функциональная грамотность</a:t>
            </a:r>
            <a:endParaRPr lang="ru-RU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45FF915-C8A5-4583-8183-5F355A51380B}"/>
              </a:ext>
            </a:extLst>
          </p:cNvPr>
          <p:cNvSpPr txBox="1"/>
          <p:nvPr/>
        </p:nvSpPr>
        <p:spPr>
          <a:xfrm>
            <a:off x="1118153" y="1718274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Конкретизация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D82080C-ACB7-47D5-A3A7-F93480980FAB}"/>
              </a:ext>
            </a:extLst>
          </p:cNvPr>
          <p:cNvSpPr/>
          <p:nvPr/>
        </p:nvSpPr>
        <p:spPr>
          <a:xfrm>
            <a:off x="1140384" y="2081213"/>
            <a:ext cx="3036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Каждое требование раскрыто и четко сформулировано</a:t>
            </a:r>
            <a:endParaRPr lang="ru-RU" sz="1400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F20FA84D-2D85-48FC-8112-CE1A01B3A4DC}"/>
              </a:ext>
            </a:extLst>
          </p:cNvPr>
          <p:cNvSpPr/>
          <p:nvPr/>
        </p:nvSpPr>
        <p:spPr>
          <a:xfrm rot="2689455">
            <a:off x="332429" y="1901560"/>
            <a:ext cx="613694" cy="6136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41B6907-BFD2-4D10-94E7-BD13B53449F3}"/>
              </a:ext>
            </a:extLst>
          </p:cNvPr>
          <p:cNvSpPr txBox="1"/>
          <p:nvPr/>
        </p:nvSpPr>
        <p:spPr>
          <a:xfrm>
            <a:off x="391451" y="197757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277428C-C8E3-4F13-9B07-D952BAE0A625}"/>
              </a:ext>
            </a:extLst>
          </p:cNvPr>
          <p:cNvSpPr txBox="1"/>
          <p:nvPr/>
        </p:nvSpPr>
        <p:spPr>
          <a:xfrm>
            <a:off x="1059000" y="3612475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Вариативность</a:t>
            </a:r>
            <a:endParaRPr lang="ru-RU" sz="2000" b="1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5FC1FD99-9FFC-465B-A81E-9A6CFC3EB75C}"/>
              </a:ext>
            </a:extLst>
          </p:cNvPr>
          <p:cNvSpPr/>
          <p:nvPr/>
        </p:nvSpPr>
        <p:spPr>
          <a:xfrm>
            <a:off x="1067516" y="4049678"/>
            <a:ext cx="30367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Ш</a:t>
            </a:r>
            <a:r>
              <a:rPr lang="ru-RU" sz="1400" dirty="0" smtClean="0"/>
              <a:t>колам </a:t>
            </a:r>
            <a:r>
              <a:rPr lang="ru-RU" sz="1400" dirty="0"/>
              <a:t>дана возможность разрабатывать и реализовывать индивидуальные учебные планы и программы, предусматривающие углубленное изучение отдельных учебных предметов</a:t>
            </a:r>
            <a:endParaRPr lang="ru-RU" sz="1400" dirty="0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F5F87BF2-0E8C-464F-83CE-C51FC1C29FBF}"/>
              </a:ext>
            </a:extLst>
          </p:cNvPr>
          <p:cNvSpPr/>
          <p:nvPr/>
        </p:nvSpPr>
        <p:spPr>
          <a:xfrm rot="2689455">
            <a:off x="332429" y="3823539"/>
            <a:ext cx="613694" cy="6136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3F9A0B0-321F-4F30-810F-91242B5866DA}"/>
              </a:ext>
            </a:extLst>
          </p:cNvPr>
          <p:cNvSpPr txBox="1"/>
          <p:nvPr/>
        </p:nvSpPr>
        <p:spPr>
          <a:xfrm>
            <a:off x="391331" y="3899553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0</a:t>
            </a:r>
            <a:r>
              <a:rPr lang="ru-RU" sz="2400" b="1" dirty="0">
                <a:solidFill>
                  <a:schemeClr val="bg1"/>
                </a:solidFill>
              </a:rPr>
              <a:t>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A6965E1-1479-4AB8-84E3-78DE6CC0D84E}"/>
              </a:ext>
            </a:extLst>
          </p:cNvPr>
          <p:cNvSpPr txBox="1"/>
          <p:nvPr/>
        </p:nvSpPr>
        <p:spPr>
          <a:xfrm>
            <a:off x="3994500" y="3096085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0</a:t>
            </a:r>
            <a:r>
              <a:rPr lang="ru-RU" sz="2400" b="1" dirty="0">
                <a:solidFill>
                  <a:schemeClr val="bg1"/>
                </a:solidFill>
              </a:rPr>
              <a:t>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F2C177D-69FA-4FF9-92B0-AC79992235DD}"/>
              </a:ext>
            </a:extLst>
          </p:cNvPr>
          <p:cNvSpPr txBox="1"/>
          <p:nvPr/>
        </p:nvSpPr>
        <p:spPr>
          <a:xfrm>
            <a:off x="4946662" y="1731353"/>
            <a:ext cx="2583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Патриотическое воспитание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EC50026-1BE9-4B2F-B0F8-964921EA3B6E}"/>
              </a:ext>
            </a:extLst>
          </p:cNvPr>
          <p:cNvSpPr/>
          <p:nvPr/>
        </p:nvSpPr>
        <p:spPr>
          <a:xfrm>
            <a:off x="4919257" y="2380185"/>
            <a:ext cx="30367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Раньше </a:t>
            </a:r>
            <a:r>
              <a:rPr lang="ru-RU" sz="1400" dirty="0"/>
              <a:t>прописывалось, что оно должно быть, а сейчас у него появились конкретные черты</a:t>
            </a:r>
            <a:endParaRPr lang="ru-RU" sz="1400" dirty="0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9E4AA8DB-6AB7-47C5-8D1E-1BCCC6DA9EF6}"/>
              </a:ext>
            </a:extLst>
          </p:cNvPr>
          <p:cNvSpPr/>
          <p:nvPr/>
        </p:nvSpPr>
        <p:spPr>
          <a:xfrm rot="2689455">
            <a:off x="4064312" y="1845902"/>
            <a:ext cx="613694" cy="6136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CDF82650-4443-49C2-87EE-1DDA0213A348}"/>
              </a:ext>
            </a:extLst>
          </p:cNvPr>
          <p:cNvSpPr txBox="1"/>
          <p:nvPr/>
        </p:nvSpPr>
        <p:spPr>
          <a:xfrm>
            <a:off x="4123334" y="188115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0</a:t>
            </a:r>
            <a:r>
              <a:rPr lang="ru-RU" sz="2400" b="1" dirty="0">
                <a:solidFill>
                  <a:schemeClr val="bg1"/>
                </a:solidFill>
              </a:rPr>
              <a:t>3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E3F4C39-23A9-4584-A2F4-D4EAD417F8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69524" y="1134000"/>
            <a:ext cx="3961042" cy="4634419"/>
          </a:xfrm>
        </p:spPr>
      </p:pic>
      <p:sp>
        <p:nvSpPr>
          <p:cNvPr id="37" name="Прямоугольник: скругленные углы 31">
            <a:extLst>
              <a:ext uri="{FF2B5EF4-FFF2-40B4-BE49-F238E27FC236}">
                <a16:creationId xmlns:a16="http://schemas.microsoft.com/office/drawing/2014/main" xmlns="" id="{9E4AA8DB-6AB7-47C5-8D1E-1BCCC6DA9EF6}"/>
              </a:ext>
            </a:extLst>
          </p:cNvPr>
          <p:cNvSpPr/>
          <p:nvPr/>
        </p:nvSpPr>
        <p:spPr>
          <a:xfrm rot="2689455">
            <a:off x="4164526" y="3760293"/>
            <a:ext cx="613694" cy="6136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CDF82650-4443-49C2-87EE-1DDA0213A348}"/>
              </a:ext>
            </a:extLst>
          </p:cNvPr>
          <p:cNvSpPr txBox="1"/>
          <p:nvPr/>
        </p:nvSpPr>
        <p:spPr>
          <a:xfrm>
            <a:off x="4213353" y="3836307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0</a:t>
            </a:r>
            <a:r>
              <a:rPr lang="ru-RU" sz="24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5240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B356703-6718-4096-979E-75C8910B5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5" y="375112"/>
            <a:ext cx="6571065" cy="1334104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accent1"/>
                </a:solidFill>
              </a:rPr>
              <a:t>Ключевые изменения в обновленных </a:t>
            </a:r>
            <a:br>
              <a:rPr lang="ru-RU" sz="3000" b="1" dirty="0" smtClean="0">
                <a:solidFill>
                  <a:schemeClr val="accent1"/>
                </a:solidFill>
              </a:rPr>
            </a:br>
            <a:r>
              <a:rPr lang="ru-RU" sz="3000" b="1" dirty="0" smtClean="0">
                <a:solidFill>
                  <a:schemeClr val="accent1"/>
                </a:solidFill>
              </a:rPr>
              <a:t>ФГОС НОО и ООО</a:t>
            </a:r>
            <a:endParaRPr lang="ru-RU" sz="3000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45FF915-C8A5-4583-8183-5F355A51380B}"/>
              </a:ext>
            </a:extLst>
          </p:cNvPr>
          <p:cNvSpPr txBox="1"/>
          <p:nvPr/>
        </p:nvSpPr>
        <p:spPr>
          <a:xfrm>
            <a:off x="1118152" y="1718274"/>
            <a:ext cx="4752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Второй иностранный язык </a:t>
            </a:r>
            <a:endParaRPr lang="ru-RU" sz="2000" b="1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D82080C-ACB7-47D5-A3A7-F93480980FAB}"/>
              </a:ext>
            </a:extLst>
          </p:cNvPr>
          <p:cNvSpPr/>
          <p:nvPr/>
        </p:nvSpPr>
        <p:spPr>
          <a:xfrm>
            <a:off x="1118152" y="2208406"/>
            <a:ext cx="529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Второй иностранный язык перестал быть обязательным. </a:t>
            </a:r>
            <a:r>
              <a:rPr lang="ru-RU" sz="1400" dirty="0" smtClean="0"/>
              <a:t>По заявлению </a:t>
            </a:r>
            <a:r>
              <a:rPr lang="ru-RU" sz="1400" dirty="0"/>
              <a:t>родителей и </a:t>
            </a:r>
            <a:r>
              <a:rPr lang="ru-RU" sz="1400" dirty="0" smtClean="0"/>
              <a:t>при возможности </a:t>
            </a:r>
            <a:r>
              <a:rPr lang="ru-RU" sz="1400" dirty="0"/>
              <a:t>школы.</a:t>
            </a:r>
            <a:endParaRPr lang="ru-RU" sz="1400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F20FA84D-2D85-48FC-8112-CE1A01B3A4DC}"/>
              </a:ext>
            </a:extLst>
          </p:cNvPr>
          <p:cNvSpPr/>
          <p:nvPr/>
        </p:nvSpPr>
        <p:spPr>
          <a:xfrm rot="2689455">
            <a:off x="332429" y="1901560"/>
            <a:ext cx="613694" cy="6136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41B6907-BFD2-4D10-94E7-BD13B53449F3}"/>
              </a:ext>
            </a:extLst>
          </p:cNvPr>
          <p:cNvSpPr txBox="1"/>
          <p:nvPr/>
        </p:nvSpPr>
        <p:spPr>
          <a:xfrm>
            <a:off x="391451" y="197757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05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A6965E1-1479-4AB8-84E3-78DE6CC0D84E}"/>
              </a:ext>
            </a:extLst>
          </p:cNvPr>
          <p:cNvSpPr txBox="1"/>
          <p:nvPr/>
        </p:nvSpPr>
        <p:spPr>
          <a:xfrm>
            <a:off x="3994500" y="3096085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0</a:t>
            </a:r>
            <a:r>
              <a:rPr lang="ru-RU" sz="2400" b="1" dirty="0">
                <a:solidFill>
                  <a:schemeClr val="bg1"/>
                </a:solidFill>
              </a:rPr>
              <a:t>5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E3F4C39-23A9-4584-A2F4-D4EAD417F8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267" y="1245038"/>
            <a:ext cx="5332501" cy="3555000"/>
          </a:xfrm>
        </p:spPr>
      </p:pic>
      <p:sp>
        <p:nvSpPr>
          <p:cNvPr id="21" name="Прямоугольник: скругленные углы 15">
            <a:extLst>
              <a:ext uri="{FF2B5EF4-FFF2-40B4-BE49-F238E27FC236}">
                <a16:creationId xmlns:a16="http://schemas.microsoft.com/office/drawing/2014/main" xmlns="" id="{F20FA84D-2D85-48FC-8112-CE1A01B3A4DC}"/>
              </a:ext>
            </a:extLst>
          </p:cNvPr>
          <p:cNvSpPr/>
          <p:nvPr/>
        </p:nvSpPr>
        <p:spPr>
          <a:xfrm rot="2689455">
            <a:off x="332429" y="3437369"/>
            <a:ext cx="613694" cy="6136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41B6907-BFD2-4D10-94E7-BD13B53449F3}"/>
              </a:ext>
            </a:extLst>
          </p:cNvPr>
          <p:cNvSpPr txBox="1"/>
          <p:nvPr/>
        </p:nvSpPr>
        <p:spPr>
          <a:xfrm>
            <a:off x="391451" y="3513383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06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45FF915-C8A5-4583-8183-5F355A51380B}"/>
              </a:ext>
            </a:extLst>
          </p:cNvPr>
          <p:cNvSpPr txBox="1"/>
          <p:nvPr/>
        </p:nvSpPr>
        <p:spPr>
          <a:xfrm>
            <a:off x="1176664" y="3310270"/>
            <a:ext cx="4752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Четко прописаны требования к результатам по всем предметам</a:t>
            </a:r>
            <a:endParaRPr lang="ru-RU" sz="2000" b="1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BD82080C-ACB7-47D5-A3A7-F93480980FAB}"/>
              </a:ext>
            </a:extLst>
          </p:cNvPr>
          <p:cNvSpPr/>
          <p:nvPr/>
        </p:nvSpPr>
        <p:spPr>
          <a:xfrm>
            <a:off x="1125834" y="4073580"/>
            <a:ext cx="52928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https://fgosreestr.ru</a:t>
            </a:r>
            <a:r>
              <a:rPr lang="en-US" sz="1400" dirty="0" smtClean="0">
                <a:hlinkClick r:id="rId3"/>
              </a:rPr>
              <a:t>/</a:t>
            </a:r>
            <a:endParaRPr lang="ru-RU" sz="1400" dirty="0" smtClean="0"/>
          </a:p>
          <a:p>
            <a:r>
              <a:rPr lang="en-US" sz="1400" dirty="0">
                <a:hlinkClick r:id="rId4"/>
              </a:rPr>
              <a:t>https://</a:t>
            </a:r>
            <a:r>
              <a:rPr lang="en-US" sz="1400" dirty="0" smtClean="0">
                <a:hlinkClick r:id="rId4"/>
              </a:rPr>
              <a:t>edsoo.ru/Primernie_rabochie_progra.htm</a:t>
            </a:r>
            <a:endParaRPr lang="ru-RU" sz="1400" dirty="0" smtClean="0"/>
          </a:p>
          <a:p>
            <a:r>
              <a:rPr lang="ru-RU" sz="1400" dirty="0" smtClean="0"/>
              <a:t>Примерные рабочие программы.</a:t>
            </a:r>
            <a:endParaRPr lang="ru-RU" sz="140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BD82080C-ACB7-47D5-A3A7-F93480980FAB}"/>
              </a:ext>
            </a:extLst>
          </p:cNvPr>
          <p:cNvSpPr/>
          <p:nvPr/>
        </p:nvSpPr>
        <p:spPr>
          <a:xfrm>
            <a:off x="1088976" y="4990778"/>
            <a:ext cx="65370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 ближайшем будущем будут появляться новые учебно-методические комплексы по английскому языку, которые соответствуют обновленным ФГОС. Сейчас необходимо сверить программу с имеющимися в школе УМК. Если в учебнике не хватает какой либо темы, необходимо решить, где взять информацию (из других учебников, онлайн ресурсов и т.д.)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99923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7AE888-FC83-48E4-B6E8-F7C6FD7A7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2950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Требования к результатам </a:t>
            </a:r>
            <a:r>
              <a:rPr lang="ru-RU" sz="4000" dirty="0"/>
              <a:t>по иностранному </a:t>
            </a:r>
            <a:r>
              <a:rPr lang="ru-RU" sz="4000" dirty="0" smtClean="0"/>
              <a:t>языку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CC6251-93DC-49BF-ADCA-30436005B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500" dirty="0"/>
              <a:t>развитые навыки во всех видах речевой деятельности: говорении, </a:t>
            </a:r>
            <a:r>
              <a:rPr lang="ru-RU" sz="2500" dirty="0" err="1"/>
              <a:t>аудировании</a:t>
            </a:r>
            <a:r>
              <a:rPr lang="ru-RU" sz="2500" dirty="0"/>
              <a:t>, смысловом чтении, письменной речи, фонетике, орфографии и пунктуации (всего 12 требований)</a:t>
            </a:r>
            <a:r>
              <a:rPr lang="en-US" sz="2500" dirty="0" smtClean="0"/>
              <a:t>.</a:t>
            </a:r>
            <a:endParaRPr lang="ru-RU" sz="2500" dirty="0" smtClean="0"/>
          </a:p>
          <a:p>
            <a:pPr marL="0" indent="0">
              <a:buNone/>
            </a:pPr>
            <a:endParaRPr lang="ru-RU" sz="2000" dirty="0"/>
          </a:p>
          <a:p>
            <a:r>
              <a:rPr lang="ru-RU" sz="2500" dirty="0"/>
              <a:t>количественные нормативы: употребление в устной и письменной речи не менее 1350 изученных лексических единиц (слов, словосочетаний, речевых клише)</a:t>
            </a:r>
            <a:r>
              <a:rPr lang="en-US" sz="2500" dirty="0" smtClean="0"/>
              <a:t>.</a:t>
            </a:r>
            <a:endParaRPr lang="ru-RU" sz="2500" dirty="0" smtClean="0"/>
          </a:p>
          <a:p>
            <a:pPr marL="0" indent="0">
              <a:buNone/>
            </a:pPr>
            <a:endParaRPr lang="ru-RU" sz="2000" dirty="0"/>
          </a:p>
          <a:p>
            <a:r>
              <a:rPr lang="ru-RU" sz="2500" dirty="0"/>
              <a:t>взаимосвязанность предметных с </a:t>
            </a:r>
            <a:r>
              <a:rPr lang="ru-RU" sz="2500" dirty="0" err="1"/>
              <a:t>метапредметными</a:t>
            </a:r>
            <a:r>
              <a:rPr lang="ru-RU" sz="2500" dirty="0"/>
              <a:t> и личностными результатами (опыт практической деятельности в повседневной жизни, умение участвовать в научно-исследовательской и проектной деятельности)</a:t>
            </a:r>
            <a:r>
              <a:rPr lang="en-US" sz="2500" dirty="0" smtClean="0"/>
              <a:t>.</a:t>
            </a:r>
            <a:endParaRPr lang="ru-RU" sz="2500" dirty="0"/>
          </a:p>
          <a:p>
            <a:pPr marL="0" indent="0">
              <a:buNone/>
            </a:pPr>
            <a:endParaRPr lang="ru-RU" sz="25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641C58A3-8063-4463-AEBA-ACD78152E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660" y="4824000"/>
            <a:ext cx="2551840" cy="225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B356703-6718-4096-979E-75C8910B5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30" y="80688"/>
            <a:ext cx="8590670" cy="723651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solidFill>
                  <a:schemeClr val="accent1"/>
                </a:solidFill>
              </a:rPr>
              <a:t>Система </a:t>
            </a:r>
            <a:r>
              <a:rPr lang="ru-RU" sz="2700" b="1" dirty="0">
                <a:solidFill>
                  <a:schemeClr val="accent1"/>
                </a:solidFill>
              </a:rPr>
              <a:t>оценки достижения планируемых </a:t>
            </a:r>
            <a:r>
              <a:rPr lang="ru-RU" sz="2700" b="1" dirty="0" smtClean="0">
                <a:solidFill>
                  <a:schemeClr val="accent1"/>
                </a:solidFill>
              </a:rPr>
              <a:t>результатов</a:t>
            </a:r>
            <a:endParaRPr lang="ru-RU" sz="2700" b="1" dirty="0">
              <a:solidFill>
                <a:schemeClr val="accent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D82080C-ACB7-47D5-A3A7-F93480980FAB}"/>
              </a:ext>
            </a:extLst>
          </p:cNvPr>
          <p:cNvSpPr/>
          <p:nvPr/>
        </p:nvSpPr>
        <p:spPr>
          <a:xfrm>
            <a:off x="710952" y="921424"/>
            <a:ext cx="75583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У</a:t>
            </a:r>
            <a:r>
              <a:rPr lang="ru-RU" sz="2000" b="1" dirty="0"/>
              <a:t>тверждается </a:t>
            </a:r>
            <a:r>
              <a:rPr lang="ru-RU" sz="2000" b="1" dirty="0"/>
              <a:t>Положением и является локальным актом школы.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A6965E1-1479-4AB8-84E3-78DE6CC0D84E}"/>
              </a:ext>
            </a:extLst>
          </p:cNvPr>
          <p:cNvSpPr txBox="1"/>
          <p:nvPr/>
        </p:nvSpPr>
        <p:spPr>
          <a:xfrm>
            <a:off x="3994500" y="3096085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0</a:t>
            </a:r>
            <a:r>
              <a:rPr lang="ru-RU" sz="2400" b="1" dirty="0">
                <a:solidFill>
                  <a:schemeClr val="bg1"/>
                </a:solidFill>
              </a:rPr>
              <a:t>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BD82080C-ACB7-47D5-A3A7-F93480980FAB}"/>
              </a:ext>
            </a:extLst>
          </p:cNvPr>
          <p:cNvSpPr/>
          <p:nvPr/>
        </p:nvSpPr>
        <p:spPr>
          <a:xfrm>
            <a:off x="650120" y="1818812"/>
            <a:ext cx="8145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Система оценки включает процедуры внутренней и </a:t>
            </a:r>
            <a:r>
              <a:rPr lang="ru-RU" sz="2000" b="1" dirty="0"/>
              <a:t>внешней оценки</a:t>
            </a:r>
            <a:r>
              <a:rPr lang="ru-RU" sz="2000" b="1" dirty="0"/>
              <a:t>.</a:t>
            </a:r>
          </a:p>
          <a:p>
            <a:r>
              <a:rPr lang="ru-RU" sz="2000" u="sng" dirty="0"/>
              <a:t>Внутренняя </a:t>
            </a:r>
            <a:r>
              <a:rPr lang="ru-RU" sz="2000" u="sng" dirty="0" smtClean="0"/>
              <a:t>оценка:</a:t>
            </a:r>
            <a:endParaRPr lang="ru-RU" sz="2000" u="sng" dirty="0"/>
          </a:p>
          <a:p>
            <a:r>
              <a:rPr lang="ru-RU" sz="2000" dirty="0" smtClean="0"/>
              <a:t>- стартовая педагогическая диагностика;</a:t>
            </a:r>
            <a:endParaRPr lang="ru-RU" sz="2000" dirty="0"/>
          </a:p>
          <a:p>
            <a:r>
              <a:rPr lang="ru-RU" sz="2000" dirty="0" smtClean="0"/>
              <a:t>- текущая и тематическая оценка;</a:t>
            </a:r>
          </a:p>
          <a:p>
            <a:r>
              <a:rPr lang="ru-RU" sz="2000" dirty="0" smtClean="0"/>
              <a:t>- портфолио;</a:t>
            </a:r>
          </a:p>
          <a:p>
            <a:r>
              <a:rPr lang="ru-RU" sz="2000" dirty="0" smtClean="0"/>
              <a:t>- </a:t>
            </a:r>
            <a:r>
              <a:rPr lang="ru-RU" sz="2000" dirty="0" err="1"/>
              <a:t>в</a:t>
            </a:r>
            <a:r>
              <a:rPr lang="ru-RU" sz="2000" dirty="0" err="1" smtClean="0"/>
              <a:t>нутришкольный</a:t>
            </a:r>
            <a:r>
              <a:rPr lang="ru-RU" sz="2000" dirty="0" smtClean="0"/>
              <a:t> мониторинг образовательных достижений.</a:t>
            </a:r>
            <a:endParaRPr lang="ru-RU" sz="2000" dirty="0"/>
          </a:p>
          <a:p>
            <a:endParaRPr lang="ru-RU" sz="2000" dirty="0"/>
          </a:p>
          <a:p>
            <a:r>
              <a:rPr lang="ru-RU" sz="2000" u="sng" dirty="0" smtClean="0"/>
              <a:t>Внешняя оценка:</a:t>
            </a:r>
            <a:endParaRPr lang="ru-RU" sz="2000" u="sng" dirty="0"/>
          </a:p>
          <a:p>
            <a:r>
              <a:rPr lang="ru-RU" sz="2000" dirty="0" smtClean="0"/>
              <a:t>- независимая </a:t>
            </a:r>
            <a:r>
              <a:rPr lang="ru-RU" sz="2000" dirty="0"/>
              <a:t>оценка качества образования;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мониторинговые </a:t>
            </a:r>
            <a:r>
              <a:rPr lang="ru-RU" sz="2000" dirty="0"/>
              <a:t>исследования </a:t>
            </a:r>
            <a:endParaRPr lang="ru-RU" sz="200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муниципального</a:t>
            </a:r>
            <a:r>
              <a:rPr lang="ru-RU" sz="2000" dirty="0"/>
              <a:t>, </a:t>
            </a:r>
            <a:r>
              <a:rPr lang="ru-RU" sz="2000" dirty="0" smtClean="0"/>
              <a:t>регионального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и </a:t>
            </a:r>
            <a:r>
              <a:rPr lang="ru-RU" sz="2000" dirty="0"/>
              <a:t>федерального уровней.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000" y="3654000"/>
            <a:ext cx="6263675" cy="310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32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7AE888-FC83-48E4-B6E8-F7C6FD7A7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2950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Система оценки планируемых результатов должна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CC6251-93DC-49BF-ADCA-30436005B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37800" cy="43513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2400" dirty="0"/>
              <a:t>отражать содержание и критерии оценки, формы представления результатов оценочной деятельности;</a:t>
            </a:r>
          </a:p>
          <a:p>
            <a:pPr lvl="0"/>
            <a:r>
              <a:rPr lang="ru-RU" sz="2400" dirty="0"/>
              <a:t>обеспечивать комплексный подход к оценке результатов освоения рабочей программы;</a:t>
            </a:r>
          </a:p>
          <a:p>
            <a:pPr lvl="0"/>
            <a:r>
              <a:rPr lang="ru-RU" sz="2400" dirty="0"/>
              <a:t>предусматривать оценку и учет результатов использования разнообразных методов и форм </a:t>
            </a:r>
            <a:r>
              <a:rPr lang="ru-RU" sz="2400" dirty="0" smtClean="0"/>
              <a:t>обучения (проектов</a:t>
            </a:r>
            <a:r>
              <a:rPr lang="ru-RU" sz="2400" dirty="0"/>
              <a:t>, практических, командных, исследовательских, творческих работ, самоанализа и самооценки, </a:t>
            </a:r>
            <a:r>
              <a:rPr lang="ru-RU" sz="2400" dirty="0" err="1"/>
              <a:t>взаимооценки</a:t>
            </a:r>
            <a:r>
              <a:rPr lang="ru-RU" sz="2400" dirty="0"/>
              <a:t>, наблюдения, испытаний, динамических показателей освоения навыков и знаний, в том числе формируемых с использованием цифровых </a:t>
            </a:r>
            <a:r>
              <a:rPr lang="ru-RU" sz="2400" dirty="0" smtClean="0"/>
              <a:t>технологий);</a:t>
            </a:r>
            <a:endParaRPr lang="ru-RU" sz="2400" dirty="0"/>
          </a:p>
          <a:p>
            <a:pPr lvl="0"/>
            <a:r>
              <a:rPr lang="ru-RU" sz="2400" dirty="0"/>
              <a:t>предусматривать оценку динамики учебных достижений учеников;</a:t>
            </a:r>
          </a:p>
          <a:p>
            <a:pPr lvl="0"/>
            <a:r>
              <a:rPr lang="ru-RU" sz="2400" dirty="0"/>
              <a:t>обеспечивать возможность получения объективной информации о качестве подготовки учеников в интересах всех участников образовательных отношений.</a:t>
            </a:r>
          </a:p>
          <a:p>
            <a:pPr marL="0" indent="0">
              <a:buNone/>
            </a:pPr>
            <a:endParaRPr lang="ru-RU" sz="25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641C58A3-8063-4463-AEBA-ACD78152E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660" y="5094000"/>
            <a:ext cx="2551840" cy="19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36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B356703-6718-4096-979E-75C8910B5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30" y="80688"/>
            <a:ext cx="8590670" cy="723651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>
                <a:solidFill>
                  <a:schemeClr val="accent1"/>
                </a:solidFill>
              </a:rPr>
              <a:t>Особенности оценки </a:t>
            </a:r>
            <a:r>
              <a:rPr lang="ru-RU" sz="2700" b="1" dirty="0" err="1" smtClean="0">
                <a:solidFill>
                  <a:schemeClr val="accent1"/>
                </a:solidFill>
              </a:rPr>
              <a:t>метапредметных</a:t>
            </a:r>
            <a:r>
              <a:rPr lang="ru-RU" sz="2700" b="1" dirty="0" smtClean="0">
                <a:solidFill>
                  <a:schemeClr val="accent1"/>
                </a:solidFill>
              </a:rPr>
              <a:t> результатов</a:t>
            </a:r>
            <a:endParaRPr lang="ru-RU" sz="2700" b="1" dirty="0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A6965E1-1479-4AB8-84E3-78DE6CC0D84E}"/>
              </a:ext>
            </a:extLst>
          </p:cNvPr>
          <p:cNvSpPr txBox="1"/>
          <p:nvPr/>
        </p:nvSpPr>
        <p:spPr>
          <a:xfrm>
            <a:off x="3994500" y="3096085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0</a:t>
            </a:r>
            <a:r>
              <a:rPr lang="ru-RU" sz="2400" b="1" dirty="0">
                <a:solidFill>
                  <a:schemeClr val="bg1"/>
                </a:solidFill>
              </a:rPr>
              <a:t>5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1" r="31821"/>
          <a:stretch>
            <a:fillRect/>
          </a:stretch>
        </p:blipFill>
        <p:spPr>
          <a:xfrm>
            <a:off x="8612562" y="0"/>
            <a:ext cx="3960812" cy="6858000"/>
          </a:xfr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BD82080C-ACB7-47D5-A3A7-F93480980FAB}"/>
              </a:ext>
            </a:extLst>
          </p:cNvPr>
          <p:cNvSpPr/>
          <p:nvPr/>
        </p:nvSpPr>
        <p:spPr>
          <a:xfrm>
            <a:off x="650120" y="1764000"/>
            <a:ext cx="796338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Метапредметные</a:t>
            </a:r>
            <a:r>
              <a:rPr lang="ru-RU" sz="2000" dirty="0"/>
              <a:t> результаты включают в себя способность использовать </a:t>
            </a:r>
            <a:endParaRPr lang="ru-RU" sz="200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универсальные </a:t>
            </a:r>
            <a:r>
              <a:rPr lang="ru-RU" sz="2000" dirty="0"/>
              <a:t>учебные действия, </a:t>
            </a:r>
            <a:endParaRPr lang="ru-RU" sz="200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ключевые </a:t>
            </a:r>
            <a:r>
              <a:rPr lang="ru-RU" sz="2000" dirty="0"/>
              <a:t>компетенции и </a:t>
            </a:r>
            <a:r>
              <a:rPr lang="ru-RU" sz="2000" dirty="0" err="1"/>
              <a:t>межпредметные</a:t>
            </a:r>
            <a:r>
              <a:rPr lang="ru-RU" sz="2000" dirty="0"/>
              <a:t> понятия в учебной, познавательной и социальной практике; </a:t>
            </a:r>
            <a:endParaRPr lang="ru-RU" sz="200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умение </a:t>
            </a:r>
            <a:r>
              <a:rPr lang="ru-RU" sz="2000" dirty="0"/>
              <a:t>самостоятельно </a:t>
            </a:r>
            <a:r>
              <a:rPr lang="ru-RU" sz="2000" dirty="0" smtClean="0"/>
              <a:t>планировать</a:t>
            </a:r>
            <a:r>
              <a:rPr lang="ru-RU" sz="2000" dirty="0"/>
              <a:t>, осуществлять образовательную </a:t>
            </a:r>
            <a:r>
              <a:rPr lang="ru-RU" sz="2000" dirty="0" smtClean="0"/>
              <a:t>деятельность</a:t>
            </a:r>
            <a:r>
              <a:rPr lang="ru-RU" sz="2000" dirty="0"/>
              <a:t>, строить </a:t>
            </a:r>
            <a:r>
              <a:rPr lang="ru-RU" sz="2000" dirty="0" smtClean="0"/>
              <a:t>индивидуальную </a:t>
            </a:r>
            <a:r>
              <a:rPr lang="ru-RU" sz="2000" dirty="0"/>
              <a:t>учебную траекторию.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Оценка </a:t>
            </a:r>
            <a:r>
              <a:rPr lang="ru-RU" sz="2000" dirty="0"/>
              <a:t>может проводиться в ходе различных процедур: комплексной работы, ВПР, создание портфолио (внутренняя накопительная оценка), защите индивидуального проекта (итоговая оценка). </a:t>
            </a:r>
          </a:p>
        </p:txBody>
      </p:sp>
    </p:spTree>
    <p:extLst>
      <p:ext uri="{BB962C8B-B14F-4D97-AF65-F5344CB8AC3E}">
        <p14:creationId xmlns:p14="http://schemas.microsoft.com/office/powerpoint/2010/main" val="180970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B356703-6718-4096-979E-75C8910B5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30" y="80688"/>
            <a:ext cx="8590670" cy="723651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>
                <a:solidFill>
                  <a:schemeClr val="accent1"/>
                </a:solidFill>
              </a:rPr>
              <a:t>Особенности оценки предметных результатов</a:t>
            </a:r>
            <a:endParaRPr lang="ru-RU" sz="2700" b="1" dirty="0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A6965E1-1479-4AB8-84E3-78DE6CC0D84E}"/>
              </a:ext>
            </a:extLst>
          </p:cNvPr>
          <p:cNvSpPr txBox="1"/>
          <p:nvPr/>
        </p:nvSpPr>
        <p:spPr>
          <a:xfrm>
            <a:off x="3994500" y="3096085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0</a:t>
            </a:r>
            <a:r>
              <a:rPr lang="ru-RU" sz="2400" b="1" dirty="0">
                <a:solidFill>
                  <a:schemeClr val="bg1"/>
                </a:solidFill>
              </a:rPr>
              <a:t>5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7" r="28427"/>
          <a:stretch>
            <a:fillRect/>
          </a:stretch>
        </p:blipFill>
        <p:spPr>
          <a:xfrm>
            <a:off x="8958263" y="0"/>
            <a:ext cx="3960812" cy="6857999"/>
          </a:xfr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BD82080C-ACB7-47D5-A3A7-F93480980FAB}"/>
              </a:ext>
            </a:extLst>
          </p:cNvPr>
          <p:cNvSpPr/>
          <p:nvPr/>
        </p:nvSpPr>
        <p:spPr>
          <a:xfrm>
            <a:off x="696000" y="1003205"/>
            <a:ext cx="796338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	</a:t>
            </a:r>
            <a:r>
              <a:rPr lang="ru-RU" sz="2000" dirty="0" err="1" smtClean="0"/>
              <a:t>Сформированность</a:t>
            </a:r>
            <a:r>
              <a:rPr lang="ru-RU" sz="2000" dirty="0" smtClean="0"/>
              <a:t> </a:t>
            </a:r>
            <a:r>
              <a:rPr lang="ru-RU" sz="2000" dirty="0"/>
              <a:t>учебных действий с предметным содержанием: способность решать учебно-познавательные и учебно-практические задачи. </a:t>
            </a:r>
            <a:endParaRPr lang="ru-RU" sz="2000" dirty="0" smtClean="0"/>
          </a:p>
          <a:p>
            <a:pPr algn="just"/>
            <a:r>
              <a:rPr lang="ru-RU" sz="2000" dirty="0" smtClean="0"/>
              <a:t>	Для </a:t>
            </a:r>
            <a:r>
              <a:rPr lang="ru-RU" sz="2000" dirty="0"/>
              <a:t>оценки предметных результатов предлагаются </a:t>
            </a:r>
            <a:r>
              <a:rPr lang="ru-RU" sz="2000" dirty="0" smtClean="0"/>
              <a:t>следующие </a:t>
            </a:r>
            <a:r>
              <a:rPr lang="ru-RU" sz="2000" dirty="0"/>
              <a:t>критерии: </a:t>
            </a:r>
            <a:endParaRPr lang="ru-RU" sz="2000" dirty="0" smtClean="0"/>
          </a:p>
          <a:p>
            <a:pPr marL="342900" indent="-342900" algn="just">
              <a:buFontTx/>
              <a:buChar char="-"/>
            </a:pPr>
            <a:r>
              <a:rPr lang="ru-RU" sz="2000" u="sng" dirty="0" smtClean="0"/>
              <a:t>Знание </a:t>
            </a:r>
            <a:r>
              <a:rPr lang="ru-RU" sz="2000" u="sng" dirty="0"/>
              <a:t>и понимание</a:t>
            </a:r>
            <a:r>
              <a:rPr lang="ru-RU" sz="2000" dirty="0"/>
              <a:t>. В</a:t>
            </a:r>
            <a:r>
              <a:rPr lang="ru-RU" sz="2000" dirty="0" smtClean="0"/>
              <a:t>ключает знание и </a:t>
            </a:r>
            <a:r>
              <a:rPr lang="ru-RU" sz="2000" dirty="0"/>
              <a:t>понимание роли изучаемой области знания/вида </a:t>
            </a:r>
            <a:r>
              <a:rPr lang="ru-RU" sz="2000" dirty="0" smtClean="0"/>
              <a:t>деятельности </a:t>
            </a:r>
            <a:r>
              <a:rPr lang="ru-RU" sz="2000" dirty="0"/>
              <a:t>в различных контекстах, знание и понимание </a:t>
            </a:r>
            <a:r>
              <a:rPr lang="ru-RU" sz="2000" dirty="0" smtClean="0"/>
              <a:t>терминологии</a:t>
            </a:r>
            <a:r>
              <a:rPr lang="ru-RU" sz="2000" dirty="0"/>
              <a:t>, понятий и идей, а также процедурных знаний </a:t>
            </a:r>
            <a:r>
              <a:rPr lang="ru-RU" sz="2000" dirty="0" smtClean="0"/>
              <a:t>или алгоритмов.</a:t>
            </a:r>
          </a:p>
          <a:p>
            <a:pPr marL="342900" indent="-342900" algn="just">
              <a:buFontTx/>
              <a:buChar char="-"/>
            </a:pPr>
            <a:r>
              <a:rPr lang="ru-RU" sz="2000" u="sng" dirty="0"/>
              <a:t>Применение.</a:t>
            </a:r>
            <a:r>
              <a:rPr lang="ru-RU" sz="2000" dirty="0"/>
              <a:t> </a:t>
            </a:r>
            <a:r>
              <a:rPr lang="ru-RU" sz="2000" dirty="0" smtClean="0"/>
              <a:t>Использование </a:t>
            </a:r>
            <a:r>
              <a:rPr lang="ru-RU" sz="2000" dirty="0"/>
              <a:t>изучаемого материала при решении </a:t>
            </a:r>
            <a:r>
              <a:rPr lang="ru-RU" sz="2000" dirty="0" smtClean="0"/>
              <a:t>учебных задач</a:t>
            </a:r>
            <a:r>
              <a:rPr lang="ru-RU" sz="2000" dirty="0"/>
              <a:t>, различающихся сложностью предметного </a:t>
            </a:r>
            <a:r>
              <a:rPr lang="ru-RU" sz="2000" dirty="0" smtClean="0"/>
              <a:t>содержания, сочетанием </a:t>
            </a:r>
            <a:r>
              <a:rPr lang="ru-RU" sz="2000" dirty="0"/>
              <a:t>универсальных познавательных действий и </a:t>
            </a:r>
            <a:r>
              <a:rPr lang="ru-RU" sz="2000" dirty="0" smtClean="0"/>
              <a:t>операций</a:t>
            </a:r>
            <a:r>
              <a:rPr lang="ru-RU" sz="2000" dirty="0"/>
              <a:t>, степенью проработанности в учебном </a:t>
            </a:r>
            <a:r>
              <a:rPr lang="ru-RU" sz="2000" dirty="0" smtClean="0"/>
              <a:t>процессе;</a:t>
            </a:r>
          </a:p>
          <a:p>
            <a:pPr marL="342900" indent="-342900" algn="just">
              <a:buFontTx/>
              <a:buChar char="-"/>
            </a:pPr>
            <a:r>
              <a:rPr lang="ru-RU" sz="2000" u="sng" dirty="0"/>
              <a:t>Функциональность.</a:t>
            </a:r>
            <a:r>
              <a:rPr lang="ru-RU" sz="2000" dirty="0"/>
              <a:t> </a:t>
            </a:r>
            <a:r>
              <a:rPr lang="ru-RU" sz="2000" dirty="0" smtClean="0"/>
              <a:t>Включает осознанное </a:t>
            </a:r>
            <a:r>
              <a:rPr lang="ru-RU" sz="2000" dirty="0"/>
              <a:t>использование приобретённых знаний и способов </a:t>
            </a:r>
            <a:r>
              <a:rPr lang="ru-RU" sz="2000" dirty="0" smtClean="0"/>
              <a:t>действий </a:t>
            </a:r>
            <a:r>
              <a:rPr lang="ru-RU" sz="2000" dirty="0"/>
              <a:t>при решении </a:t>
            </a:r>
            <a:r>
              <a:rPr lang="ru-RU" sz="2000" dirty="0" err="1"/>
              <a:t>внеучебных</a:t>
            </a:r>
            <a:r>
              <a:rPr lang="ru-RU" sz="2000" dirty="0"/>
              <a:t> </a:t>
            </a:r>
            <a:r>
              <a:rPr lang="ru-RU" sz="2000" dirty="0" smtClean="0"/>
              <a:t>проблем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smtClean="0"/>
              <a:t>	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6648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535</Words>
  <Application>Microsoft Office PowerPoint</Application>
  <PresentationFormat>Широкоэкранный</PresentationFormat>
  <Paragraphs>82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Ключевые изменения в обновленных  ФГОС НОО и ООО</vt:lpstr>
      <vt:lpstr>Ключевые изменения в обновленных  ФГОС НОО и ООО</vt:lpstr>
      <vt:lpstr>Требования к результатам по иностранному языку</vt:lpstr>
      <vt:lpstr>Система оценки достижения планируемых результатов</vt:lpstr>
      <vt:lpstr>Система оценки планируемых результатов должна</vt:lpstr>
      <vt:lpstr>Особенности оценки метапредметных результатов</vt:lpstr>
      <vt:lpstr>Особенности оценки предметных результатов</vt:lpstr>
      <vt:lpstr>Особенности оценки личностных результатов</vt:lpstr>
      <vt:lpstr>СПАСИБО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Admin</cp:lastModifiedBy>
  <cp:revision>31</cp:revision>
  <dcterms:created xsi:type="dcterms:W3CDTF">2020-11-01T12:52:57Z</dcterms:created>
  <dcterms:modified xsi:type="dcterms:W3CDTF">2022-03-15T10:39:27Z</dcterms:modified>
</cp:coreProperties>
</file>